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60" r:id="rId3"/>
    <p:sldMasterId id="2147483674" r:id="rId4"/>
  </p:sldMasterIdLst>
  <p:notesMasterIdLst>
    <p:notesMasterId r:id="rId38"/>
  </p:notesMasterIdLst>
  <p:sldIdLst>
    <p:sldId id="256" r:id="rId5"/>
    <p:sldId id="257" r:id="rId6"/>
    <p:sldId id="276" r:id="rId7"/>
    <p:sldId id="277" r:id="rId8"/>
    <p:sldId id="284" r:id="rId9"/>
    <p:sldId id="261" r:id="rId10"/>
    <p:sldId id="262" r:id="rId11"/>
    <p:sldId id="278" r:id="rId12"/>
    <p:sldId id="282" r:id="rId13"/>
    <p:sldId id="263" r:id="rId14"/>
    <p:sldId id="283" r:id="rId15"/>
    <p:sldId id="264" r:id="rId16"/>
    <p:sldId id="265" r:id="rId17"/>
    <p:sldId id="266" r:id="rId18"/>
    <p:sldId id="268" r:id="rId19"/>
    <p:sldId id="267" r:id="rId20"/>
    <p:sldId id="270" r:id="rId21"/>
    <p:sldId id="271" r:id="rId22"/>
    <p:sldId id="279" r:id="rId23"/>
    <p:sldId id="272" r:id="rId24"/>
    <p:sldId id="281" r:id="rId25"/>
    <p:sldId id="285" r:id="rId26"/>
    <p:sldId id="287" r:id="rId27"/>
    <p:sldId id="292" r:id="rId28"/>
    <p:sldId id="286" r:id="rId29"/>
    <p:sldId id="293" r:id="rId30"/>
    <p:sldId id="273" r:id="rId31"/>
    <p:sldId id="288" r:id="rId32"/>
    <p:sldId id="290" r:id="rId33"/>
    <p:sldId id="289" r:id="rId34"/>
    <p:sldId id="294" r:id="rId35"/>
    <p:sldId id="295" r:id="rId36"/>
    <p:sldId id="291" r:id="rId37"/>
  </p:sldIdLst>
  <p:sldSz cx="9144000" cy="5143500" type="screen16x9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A3F3"/>
    <a:srgbClr val="FBE6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91"/>
    <p:restoredTop sz="94704"/>
  </p:normalViewPr>
  <p:slideViewPr>
    <p:cSldViewPr snapToGrid="0">
      <p:cViewPr varScale="1">
        <p:scale>
          <a:sx n="160" d="100"/>
          <a:sy n="160" d="100"/>
        </p:scale>
        <p:origin x="4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DFCBAA-2314-4843-9136-09A2F02604AF}" type="datetimeFigureOut">
              <a:rPr lang="it-IT" smtClean="0"/>
              <a:t>12/02/26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9BB98C-4C99-421A-8899-D1A6159105D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9950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BB98C-4C99-421A-8899-D1A6159105D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1482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://bit.ly/2TtBDfr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://bit.ly/2TtBDfr" TargetMode="Externa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2125800" y="723600"/>
            <a:ext cx="4892040" cy="1158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endParaRPr lang="fr-FR" sz="1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US" sz="32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450080" y="1060200"/>
            <a:ext cx="6243120" cy="3022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7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grpSp>
        <p:nvGrpSpPr>
          <p:cNvPr id="114" name="Google Shape;54;p8"/>
          <p:cNvGrpSpPr/>
          <p:nvPr/>
        </p:nvGrpSpPr>
        <p:grpSpPr>
          <a:xfrm>
            <a:off x="-2078640" y="2007720"/>
            <a:ext cx="12968280" cy="5447160"/>
            <a:chOff x="-2078640" y="2007720"/>
            <a:chExt cx="12968280" cy="5447160"/>
          </a:xfrm>
        </p:grpSpPr>
        <p:pic>
          <p:nvPicPr>
            <p:cNvPr id="115" name="Google Shape;55;p8"/>
            <p:cNvPicPr/>
            <p:nvPr/>
          </p:nvPicPr>
          <p:blipFill>
            <a:blip r:embed="rId2">
              <a:alphaModFix amt="61000"/>
            </a:blip>
            <a:stretch/>
          </p:blipFill>
          <p:spPr>
            <a:xfrm rot="1800000">
              <a:off x="6135840" y="4319280"/>
              <a:ext cx="3297600" cy="23655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6" name="Google Shape;56;p8"/>
            <p:cNvPicPr/>
            <p:nvPr/>
          </p:nvPicPr>
          <p:blipFill>
            <a:blip r:embed="rId3">
              <a:alphaModFix amt="67000"/>
            </a:blip>
            <a:srcRect l="5148" r="5141"/>
            <a:stretch/>
          </p:blipFill>
          <p:spPr>
            <a:xfrm rot="1800000">
              <a:off x="6593400" y="2583000"/>
              <a:ext cx="3453480" cy="42958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7" name="Google Shape;57;p8"/>
            <p:cNvPicPr/>
            <p:nvPr/>
          </p:nvPicPr>
          <p:blipFill>
            <a:blip r:embed="rId4"/>
            <a:stretch/>
          </p:blipFill>
          <p:spPr>
            <a:xfrm>
              <a:off x="-2078640" y="2264040"/>
              <a:ext cx="4082760" cy="346464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118" name="Google Shape;58;p8"/>
          <p:cNvGrpSpPr/>
          <p:nvPr/>
        </p:nvGrpSpPr>
        <p:grpSpPr>
          <a:xfrm>
            <a:off x="7299720" y="-783000"/>
            <a:ext cx="1666800" cy="1972800"/>
            <a:chOff x="7299720" y="-783000"/>
            <a:chExt cx="1666800" cy="1972800"/>
          </a:xfrm>
        </p:grpSpPr>
        <p:sp>
          <p:nvSpPr>
            <p:cNvPr id="119" name="Google Shape;59;p8"/>
            <p:cNvSpPr/>
            <p:nvPr/>
          </p:nvSpPr>
          <p:spPr>
            <a:xfrm>
              <a:off x="7626600" y="-783000"/>
              <a:ext cx="1339920" cy="1339920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cxnSp>
          <p:nvCxnSpPr>
            <p:cNvPr id="120" name="Google Shape;60;p8"/>
            <p:cNvCxnSpPr/>
            <p:nvPr/>
          </p:nvCxnSpPr>
          <p:spPr>
            <a:xfrm flipV="1">
              <a:off x="7299720" y="282240"/>
              <a:ext cx="907560" cy="90792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8" name="PlaceHolder 2"/>
          <p:cNvSpPr>
            <a:spLocks noGrp="1"/>
          </p:cNvSpPr>
          <p:nvPr>
            <p:ph type="title"/>
          </p:nvPr>
        </p:nvSpPr>
        <p:spPr>
          <a:xfrm>
            <a:off x="2198160" y="1544760"/>
            <a:ext cx="2205720" cy="775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9" name="PlaceHolder 3"/>
          <p:cNvSpPr>
            <a:spLocks noGrp="1"/>
          </p:cNvSpPr>
          <p:nvPr>
            <p:ph type="title"/>
          </p:nvPr>
        </p:nvSpPr>
        <p:spPr>
          <a:xfrm>
            <a:off x="6094440" y="1544760"/>
            <a:ext cx="2205720" cy="775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0" name="PlaceHolder 4"/>
          <p:cNvSpPr>
            <a:spLocks noGrp="1"/>
          </p:cNvSpPr>
          <p:nvPr>
            <p:ph type="title"/>
          </p:nvPr>
        </p:nvSpPr>
        <p:spPr>
          <a:xfrm>
            <a:off x="2198160" y="3069000"/>
            <a:ext cx="2205720" cy="775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1" name="PlaceHolder 5"/>
          <p:cNvSpPr>
            <a:spLocks noGrp="1"/>
          </p:cNvSpPr>
          <p:nvPr>
            <p:ph type="title"/>
          </p:nvPr>
        </p:nvSpPr>
        <p:spPr>
          <a:xfrm>
            <a:off x="6094440" y="3069000"/>
            <a:ext cx="2205720" cy="775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2" name="PlaceHolder 6"/>
          <p:cNvSpPr>
            <a:spLocks noGrp="1"/>
          </p:cNvSpPr>
          <p:nvPr>
            <p:ph type="title"/>
          </p:nvPr>
        </p:nvSpPr>
        <p:spPr>
          <a:xfrm>
            <a:off x="1078200" y="1682280"/>
            <a:ext cx="775440" cy="775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1" u="none" strike="noStrike">
                <a:solidFill>
                  <a:schemeClr val="dk1"/>
                </a:solidFill>
                <a:effectLst/>
                <a:uFillTx/>
                <a:latin typeface="Raleway"/>
                <a:ea typeface="Raleway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3" name="PlaceHolder 7"/>
          <p:cNvSpPr>
            <a:spLocks noGrp="1"/>
          </p:cNvSpPr>
          <p:nvPr>
            <p:ph type="title"/>
          </p:nvPr>
        </p:nvSpPr>
        <p:spPr>
          <a:xfrm>
            <a:off x="1078200" y="3209040"/>
            <a:ext cx="775440" cy="775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1" u="none" strike="noStrike">
                <a:solidFill>
                  <a:schemeClr val="dk1"/>
                </a:solidFill>
                <a:effectLst/>
                <a:uFillTx/>
                <a:latin typeface="Raleway"/>
                <a:ea typeface="Raleway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4" name="PlaceHolder 8"/>
          <p:cNvSpPr>
            <a:spLocks noGrp="1"/>
          </p:cNvSpPr>
          <p:nvPr>
            <p:ph type="title"/>
          </p:nvPr>
        </p:nvSpPr>
        <p:spPr>
          <a:xfrm>
            <a:off x="4821840" y="1682280"/>
            <a:ext cx="775440" cy="775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1" u="none" strike="noStrike">
                <a:solidFill>
                  <a:schemeClr val="dk1"/>
                </a:solidFill>
                <a:effectLst/>
                <a:uFillTx/>
                <a:latin typeface="Raleway"/>
                <a:ea typeface="Raleway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5" name="PlaceHolder 9"/>
          <p:cNvSpPr>
            <a:spLocks noGrp="1"/>
          </p:cNvSpPr>
          <p:nvPr>
            <p:ph type="title"/>
          </p:nvPr>
        </p:nvSpPr>
        <p:spPr>
          <a:xfrm>
            <a:off x="4821840" y="3209040"/>
            <a:ext cx="775440" cy="775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1" u="none" strike="noStrike">
                <a:solidFill>
                  <a:schemeClr val="dk1"/>
                </a:solidFill>
                <a:effectLst/>
                <a:uFillTx/>
                <a:latin typeface="Raleway"/>
                <a:ea typeface="Raleway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grpSp>
        <p:nvGrpSpPr>
          <p:cNvPr id="26" name="Google Shape;91;p13"/>
          <p:cNvGrpSpPr/>
          <p:nvPr/>
        </p:nvGrpSpPr>
        <p:grpSpPr>
          <a:xfrm>
            <a:off x="-1153800" y="-869760"/>
            <a:ext cx="10851840" cy="6627600"/>
            <a:chOff x="-1153800" y="-869760"/>
            <a:chExt cx="10851840" cy="6627600"/>
          </a:xfrm>
        </p:grpSpPr>
        <p:pic>
          <p:nvPicPr>
            <p:cNvPr id="27" name="Google Shape;92;p13"/>
            <p:cNvPicPr/>
            <p:nvPr/>
          </p:nvPicPr>
          <p:blipFill>
            <a:blip r:embed="rId2">
              <a:alphaModFix amt="25000"/>
            </a:blip>
            <a:stretch/>
          </p:blipFill>
          <p:spPr>
            <a:xfrm>
              <a:off x="-1153800" y="4104360"/>
              <a:ext cx="2205720" cy="16534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8" name="Google Shape;93;p13"/>
            <p:cNvPicPr/>
            <p:nvPr/>
          </p:nvPicPr>
          <p:blipFill>
            <a:blip r:embed="rId3"/>
            <a:stretch/>
          </p:blipFill>
          <p:spPr>
            <a:xfrm>
              <a:off x="7649280" y="-869760"/>
              <a:ext cx="2048760" cy="1992960"/>
            </a:xfrm>
            <a:prstGeom prst="rect">
              <a:avLst/>
            </a:prstGeom>
            <a:noFill/>
            <a:ln w="0">
              <a:noFill/>
            </a:ln>
          </p:spPr>
        </p:pic>
      </p:grpSp>
      <p:cxnSp>
        <p:nvCxnSpPr>
          <p:cNvPr id="29" name="Google Shape;94;p13"/>
          <p:cNvCxnSpPr/>
          <p:nvPr/>
        </p:nvCxnSpPr>
        <p:spPr>
          <a:xfrm flipV="1">
            <a:off x="8540640" y="3844800"/>
            <a:ext cx="907920" cy="90792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8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2296800" y="2934720"/>
            <a:ext cx="4550040" cy="403920"/>
          </a:xfrm>
          <a:prstGeom prst="rect">
            <a:avLst/>
          </a:prstGeom>
          <a:noFill/>
          <a:ln w="9360">
            <a:solidFill>
              <a:srgbClr val="000000"/>
            </a:solidFill>
            <a:round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38" name="Google Shape;107;p16"/>
          <p:cNvPicPr/>
          <p:nvPr/>
        </p:nvPicPr>
        <p:blipFill>
          <a:blip r:embed="rId2"/>
          <a:stretch/>
        </p:blipFill>
        <p:spPr>
          <a:xfrm>
            <a:off x="8003520" y="-1094760"/>
            <a:ext cx="2438640" cy="325440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39" name="Google Shape;108;p16"/>
          <p:cNvCxnSpPr/>
          <p:nvPr/>
        </p:nvCxnSpPr>
        <p:spPr>
          <a:xfrm flipV="1">
            <a:off x="-275400" y="4489560"/>
            <a:ext cx="907560" cy="90792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4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214280" y="1266480"/>
            <a:ext cx="3375720" cy="8254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4800" b="1" u="none" strike="noStrike">
                <a:solidFill>
                  <a:schemeClr val="dk1"/>
                </a:solidFill>
                <a:effectLst/>
                <a:uFillTx/>
                <a:latin typeface="Raleway"/>
                <a:ea typeface="Raleway"/>
              </a:rPr>
              <a:t>xx%</a:t>
            </a:r>
            <a:endParaRPr lang="fr-FR" sz="4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4553280" y="1266480"/>
            <a:ext cx="3375720" cy="8254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4800" b="1" u="none" strike="noStrike">
                <a:solidFill>
                  <a:schemeClr val="dk1"/>
                </a:solidFill>
                <a:effectLst/>
                <a:uFillTx/>
                <a:latin typeface="Raleway"/>
                <a:ea typeface="Raleway"/>
              </a:rPr>
              <a:t>xx%</a:t>
            </a:r>
            <a:endParaRPr lang="fr-FR" sz="4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title"/>
          </p:nvPr>
        </p:nvSpPr>
        <p:spPr>
          <a:xfrm>
            <a:off x="4553280" y="2628000"/>
            <a:ext cx="3375720" cy="8254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4800" b="1" u="none" strike="noStrike">
                <a:solidFill>
                  <a:schemeClr val="dk1"/>
                </a:solidFill>
                <a:effectLst/>
                <a:uFillTx/>
                <a:latin typeface="Raleway"/>
                <a:ea typeface="Raleway"/>
              </a:rPr>
              <a:t>xx%</a:t>
            </a:r>
            <a:endParaRPr lang="fr-FR" sz="4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title"/>
          </p:nvPr>
        </p:nvSpPr>
        <p:spPr>
          <a:xfrm>
            <a:off x="1214280" y="2628000"/>
            <a:ext cx="3375720" cy="8254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4800" b="1" u="none" strike="noStrike">
                <a:solidFill>
                  <a:schemeClr val="dk1"/>
                </a:solidFill>
                <a:effectLst/>
                <a:uFillTx/>
                <a:latin typeface="Raleway"/>
                <a:ea typeface="Raleway"/>
              </a:rPr>
              <a:t>xx%</a:t>
            </a:r>
            <a:endParaRPr lang="fr-FR" sz="4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44" name="Google Shape;118;p17"/>
          <p:cNvPicPr/>
          <p:nvPr/>
        </p:nvPicPr>
        <p:blipFill>
          <a:blip r:embed="rId2">
            <a:alphaModFix amt="88000"/>
          </a:blip>
          <a:stretch/>
        </p:blipFill>
        <p:spPr>
          <a:xfrm>
            <a:off x="-929160" y="3671640"/>
            <a:ext cx="3297600" cy="2766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" name="Google Shape;119;p17"/>
          <p:cNvPicPr/>
          <p:nvPr/>
        </p:nvPicPr>
        <p:blipFill>
          <a:blip r:embed="rId3">
            <a:alphaModFix amt="67000"/>
          </a:blip>
          <a:srcRect l="5148" r="5141"/>
          <a:stretch/>
        </p:blipFill>
        <p:spPr>
          <a:xfrm>
            <a:off x="-1824840" y="2804040"/>
            <a:ext cx="3453480" cy="3359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" name="Google Shape;120;p17"/>
          <p:cNvPicPr/>
          <p:nvPr/>
        </p:nvPicPr>
        <p:blipFill>
          <a:blip r:embed="rId4"/>
          <a:stretch/>
        </p:blipFill>
        <p:spPr>
          <a:xfrm>
            <a:off x="6885720" y="-1629360"/>
            <a:ext cx="4082760" cy="3464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7" name="Google Shape;121;p17"/>
          <p:cNvSpPr/>
          <p:nvPr/>
        </p:nvSpPr>
        <p:spPr>
          <a:xfrm>
            <a:off x="7976520" y="3116160"/>
            <a:ext cx="1339920" cy="1339920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cxnSp>
        <p:nvCxnSpPr>
          <p:cNvPr id="48" name="Google Shape;122;p17"/>
          <p:cNvCxnSpPr/>
          <p:nvPr/>
        </p:nvCxnSpPr>
        <p:spPr>
          <a:xfrm flipV="1">
            <a:off x="7680960" y="4192200"/>
            <a:ext cx="907560" cy="90756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19560" y="2794680"/>
            <a:ext cx="2404080" cy="393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50" name="PlaceHolder 2"/>
          <p:cNvSpPr>
            <a:spLocks noGrp="1"/>
          </p:cNvSpPr>
          <p:nvPr>
            <p:ph type="title"/>
          </p:nvPr>
        </p:nvSpPr>
        <p:spPr>
          <a:xfrm>
            <a:off x="3369600" y="2794680"/>
            <a:ext cx="2404080" cy="393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51" name="PlaceHolder 3"/>
          <p:cNvSpPr>
            <a:spLocks noGrp="1"/>
          </p:cNvSpPr>
          <p:nvPr>
            <p:ph type="title"/>
          </p:nvPr>
        </p:nvSpPr>
        <p:spPr>
          <a:xfrm>
            <a:off x="720000" y="2794680"/>
            <a:ext cx="2404080" cy="393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52" name="PlaceHolder 4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53" name="Google Shape;131;p18"/>
          <p:cNvPicPr/>
          <p:nvPr/>
        </p:nvPicPr>
        <p:blipFill>
          <a:blip r:embed="rId2"/>
          <a:stretch/>
        </p:blipFill>
        <p:spPr>
          <a:xfrm>
            <a:off x="6520320" y="-734400"/>
            <a:ext cx="4082760" cy="226908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54" name="Google Shape;132;p18"/>
          <p:cNvCxnSpPr/>
          <p:nvPr/>
        </p:nvCxnSpPr>
        <p:spPr>
          <a:xfrm flipV="1">
            <a:off x="532800" y="4477680"/>
            <a:ext cx="907560" cy="90792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19560" y="1551960"/>
            <a:ext cx="2404080" cy="393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56" name="PlaceHolder 2"/>
          <p:cNvSpPr>
            <a:spLocks noGrp="1"/>
          </p:cNvSpPr>
          <p:nvPr>
            <p:ph type="title"/>
          </p:nvPr>
        </p:nvSpPr>
        <p:spPr>
          <a:xfrm>
            <a:off x="3369600" y="1551960"/>
            <a:ext cx="2404080" cy="393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57" name="PlaceHolder 3"/>
          <p:cNvSpPr>
            <a:spLocks noGrp="1"/>
          </p:cNvSpPr>
          <p:nvPr>
            <p:ph type="title"/>
          </p:nvPr>
        </p:nvSpPr>
        <p:spPr>
          <a:xfrm>
            <a:off x="720000" y="1551960"/>
            <a:ext cx="2404080" cy="393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58" name="PlaceHolder 4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59" name="Google Shape;141;p19"/>
          <p:cNvPicPr/>
          <p:nvPr/>
        </p:nvPicPr>
        <p:blipFill>
          <a:blip r:embed="rId2">
            <a:alphaModFix amt="67000"/>
          </a:blip>
          <a:srcRect l="5148" r="5141"/>
          <a:stretch/>
        </p:blipFill>
        <p:spPr>
          <a:xfrm rot="1800000">
            <a:off x="7215840" y="-2607840"/>
            <a:ext cx="3453480" cy="4295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0" name="Google Shape;142;p19"/>
          <p:cNvPicPr/>
          <p:nvPr/>
        </p:nvPicPr>
        <p:blipFill>
          <a:blip r:embed="rId3">
            <a:alphaModFix amt="88000"/>
          </a:blip>
          <a:stretch/>
        </p:blipFill>
        <p:spPr>
          <a:xfrm>
            <a:off x="7891200" y="3977640"/>
            <a:ext cx="3297600" cy="276660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61" name="Google Shape;143;p19"/>
          <p:cNvCxnSpPr/>
          <p:nvPr/>
        </p:nvCxnSpPr>
        <p:spPr>
          <a:xfrm flipV="1">
            <a:off x="-216000" y="4013640"/>
            <a:ext cx="907560" cy="90792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0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161;p22"/>
          <p:cNvPicPr/>
          <p:nvPr/>
        </p:nvPicPr>
        <p:blipFill>
          <a:blip r:embed="rId2"/>
          <a:stretch/>
        </p:blipFill>
        <p:spPr>
          <a:xfrm>
            <a:off x="-1869120" y="2007360"/>
            <a:ext cx="3477240" cy="3382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8" name="Google Shape;162;p22"/>
          <p:cNvPicPr/>
          <p:nvPr/>
        </p:nvPicPr>
        <p:blipFill>
          <a:blip r:embed="rId3">
            <a:alphaModFix amt="67000"/>
          </a:blip>
          <a:srcRect l="5148" r="5141"/>
          <a:stretch/>
        </p:blipFill>
        <p:spPr>
          <a:xfrm>
            <a:off x="-1373040" y="3850920"/>
            <a:ext cx="2671920" cy="21139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720000" y="1203120"/>
            <a:ext cx="7703640" cy="2325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pic>
        <p:nvPicPr>
          <p:cNvPr id="94" name="Google Shape;28;p4"/>
          <p:cNvPicPr/>
          <p:nvPr/>
        </p:nvPicPr>
        <p:blipFill>
          <a:blip r:embed="rId2"/>
          <a:stretch/>
        </p:blipFill>
        <p:spPr>
          <a:xfrm>
            <a:off x="-1869120" y="2007360"/>
            <a:ext cx="3477240" cy="3382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5" name="Google Shape;29;p4"/>
          <p:cNvPicPr/>
          <p:nvPr/>
        </p:nvPicPr>
        <p:blipFill>
          <a:blip r:embed="rId3">
            <a:alphaModFix amt="67000"/>
          </a:blip>
          <a:srcRect l="5148" r="5141"/>
          <a:stretch/>
        </p:blipFill>
        <p:spPr>
          <a:xfrm>
            <a:off x="-1373040" y="3850920"/>
            <a:ext cx="2671920" cy="21139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2043360" y="1699560"/>
            <a:ext cx="5056920" cy="1063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6000" b="1" u="none" strike="noStrike">
                <a:solidFill>
                  <a:schemeClr val="dk1"/>
                </a:solidFill>
                <a:effectLst/>
                <a:uFillTx/>
                <a:latin typeface="Raleway"/>
                <a:ea typeface="Raleway"/>
              </a:rPr>
              <a:t>xx%</a:t>
            </a:r>
            <a:endParaRPr lang="fr-FR" sz="6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1" name="Google Shape;70;p11"/>
          <p:cNvSpPr/>
          <p:nvPr/>
        </p:nvSpPr>
        <p:spPr>
          <a:xfrm>
            <a:off x="-1493640" y="1642320"/>
            <a:ext cx="2890440" cy="3619800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grpSp>
        <p:nvGrpSpPr>
          <p:cNvPr id="12" name="Google Shape;71;p11"/>
          <p:cNvGrpSpPr/>
          <p:nvPr/>
        </p:nvGrpSpPr>
        <p:grpSpPr>
          <a:xfrm>
            <a:off x="-3010320" y="-2377800"/>
            <a:ext cx="14501520" cy="9579240"/>
            <a:chOff x="-3010320" y="-2377800"/>
            <a:chExt cx="14501520" cy="9579240"/>
          </a:xfrm>
        </p:grpSpPr>
        <p:pic>
          <p:nvPicPr>
            <p:cNvPr id="13" name="Google Shape;72;p11"/>
            <p:cNvPicPr/>
            <p:nvPr/>
          </p:nvPicPr>
          <p:blipFill>
            <a:blip r:embed="rId2">
              <a:alphaModFix amt="67000"/>
            </a:blip>
            <a:srcRect l="5148" r="5141"/>
            <a:stretch/>
          </p:blipFill>
          <p:spPr>
            <a:xfrm rot="1800000">
              <a:off x="7194960" y="2329560"/>
              <a:ext cx="3453480" cy="42958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4" name="Google Shape;73;p11"/>
            <p:cNvPicPr/>
            <p:nvPr/>
          </p:nvPicPr>
          <p:blipFill>
            <a:blip r:embed="rId3"/>
            <a:stretch/>
          </p:blipFill>
          <p:spPr>
            <a:xfrm>
              <a:off x="5366880" y="3171240"/>
              <a:ext cx="4082760" cy="34646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5" name="Google Shape;74;p11"/>
            <p:cNvPicPr/>
            <p:nvPr/>
          </p:nvPicPr>
          <p:blipFill>
            <a:blip r:embed="rId4">
              <a:alphaModFix amt="49000"/>
            </a:blip>
            <a:srcRect l="-2360" t="1001" r="-677" b="-1001"/>
            <a:stretch/>
          </p:blipFill>
          <p:spPr>
            <a:xfrm rot="2434200">
              <a:off x="-2030040" y="-1708560"/>
              <a:ext cx="3673080" cy="437184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16" name="Google Shape;75;p11"/>
          <p:cNvSpPr/>
          <p:nvPr/>
        </p:nvSpPr>
        <p:spPr>
          <a:xfrm>
            <a:off x="7457040" y="289800"/>
            <a:ext cx="2296800" cy="675360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97" name="PlaceHolder 2"/>
          <p:cNvSpPr>
            <a:spLocks noGrp="1"/>
          </p:cNvSpPr>
          <p:nvPr>
            <p:ph type="title"/>
          </p:nvPr>
        </p:nvSpPr>
        <p:spPr>
          <a:xfrm>
            <a:off x="977760" y="1622520"/>
            <a:ext cx="342180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98" name="PlaceHolder 3"/>
          <p:cNvSpPr>
            <a:spLocks noGrp="1"/>
          </p:cNvSpPr>
          <p:nvPr>
            <p:ph type="title"/>
          </p:nvPr>
        </p:nvSpPr>
        <p:spPr>
          <a:xfrm>
            <a:off x="4744080" y="1622520"/>
            <a:ext cx="342180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99" name="Google Shape;36;p5"/>
          <p:cNvPicPr/>
          <p:nvPr/>
        </p:nvPicPr>
        <p:blipFill>
          <a:blip r:embed="rId2">
            <a:alphaModFix amt="67000"/>
          </a:blip>
          <a:srcRect l="5148" r="5141"/>
          <a:stretch/>
        </p:blipFill>
        <p:spPr>
          <a:xfrm rot="19800000" flipH="1">
            <a:off x="-1662120" y="2021040"/>
            <a:ext cx="3453480" cy="4295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0" name="Google Shape;37;p5"/>
          <p:cNvSpPr/>
          <p:nvPr/>
        </p:nvSpPr>
        <p:spPr>
          <a:xfrm>
            <a:off x="-698760" y="4214520"/>
            <a:ext cx="2296800" cy="675360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pic>
        <p:nvPicPr>
          <p:cNvPr id="101" name="Google Shape;38;p5"/>
          <p:cNvPicPr/>
          <p:nvPr/>
        </p:nvPicPr>
        <p:blipFill>
          <a:blip r:embed="rId3">
            <a:alphaModFix amt="61000"/>
          </a:blip>
          <a:stretch/>
        </p:blipFill>
        <p:spPr>
          <a:xfrm rot="19800000" flipH="1">
            <a:off x="-658440" y="4092480"/>
            <a:ext cx="3297600" cy="2365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2" name="Google Shape;39;p5"/>
          <p:cNvSpPr/>
          <p:nvPr/>
        </p:nvSpPr>
        <p:spPr>
          <a:xfrm>
            <a:off x="8424000" y="813960"/>
            <a:ext cx="2890440" cy="4216320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104" name="Google Shape;42;p6"/>
          <p:cNvPicPr/>
          <p:nvPr/>
        </p:nvPicPr>
        <p:blipFill>
          <a:blip r:embed="rId2">
            <a:alphaModFix amt="49000"/>
          </a:blip>
          <a:srcRect l="-2360" t="1001" r="2360" b="-1001"/>
          <a:stretch/>
        </p:blipFill>
        <p:spPr>
          <a:xfrm>
            <a:off x="-1851120" y="-835200"/>
            <a:ext cx="2593080" cy="3180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5" name="Google Shape;43;p6"/>
          <p:cNvPicPr/>
          <p:nvPr/>
        </p:nvPicPr>
        <p:blipFill>
          <a:blip r:embed="rId3"/>
          <a:stretch/>
        </p:blipFill>
        <p:spPr>
          <a:xfrm>
            <a:off x="8098200" y="2737800"/>
            <a:ext cx="2438640" cy="325440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106" name="Google Shape;44;p6"/>
          <p:cNvCxnSpPr/>
          <p:nvPr/>
        </p:nvCxnSpPr>
        <p:spPr>
          <a:xfrm flipV="1">
            <a:off x="7995960" y="-215640"/>
            <a:ext cx="907920" cy="90756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body"/>
          </p:nvPr>
        </p:nvSpPr>
        <p:spPr>
          <a:xfrm>
            <a:off x="720000" y="1570680"/>
            <a:ext cx="4046760" cy="2185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122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720000" y="2269080"/>
            <a:ext cx="7703640" cy="604800"/>
          </a:xfrm>
          <a:prstGeom prst="rect">
            <a:avLst/>
          </a:prstGeom>
          <a:noFill/>
          <a:ln w="9360">
            <a:solidFill>
              <a:srgbClr val="000000"/>
            </a:solidFill>
            <a:round/>
          </a:ln>
        </p:spPr>
        <p:txBody>
          <a:bodyPr lIns="91440" tIns="91440" rIns="91440" bIns="91440" anchor="ctr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4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4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"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716760" y="510840"/>
            <a:ext cx="771012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923760" y="1249200"/>
            <a:ext cx="4889520" cy="1322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grpSp>
        <p:nvGrpSpPr>
          <p:cNvPr id="31" name="Google Shape;98;p14"/>
          <p:cNvGrpSpPr/>
          <p:nvPr/>
        </p:nvGrpSpPr>
        <p:grpSpPr>
          <a:xfrm>
            <a:off x="-991800" y="-1481400"/>
            <a:ext cx="11997720" cy="8640720"/>
            <a:chOff x="-991800" y="-1481400"/>
            <a:chExt cx="11997720" cy="8640720"/>
          </a:xfrm>
        </p:grpSpPr>
        <p:pic>
          <p:nvPicPr>
            <p:cNvPr id="32" name="Google Shape;99;p14"/>
            <p:cNvPicPr/>
            <p:nvPr/>
          </p:nvPicPr>
          <p:blipFill>
            <a:blip r:embed="rId2">
              <a:alphaModFix amt="61000"/>
            </a:blip>
            <a:stretch/>
          </p:blipFill>
          <p:spPr>
            <a:xfrm rot="1800000">
              <a:off x="6252120" y="4024080"/>
              <a:ext cx="3297600" cy="23655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3" name="Google Shape;100;p14"/>
            <p:cNvPicPr/>
            <p:nvPr/>
          </p:nvPicPr>
          <p:blipFill>
            <a:blip r:embed="rId3">
              <a:alphaModFix amt="67000"/>
            </a:blip>
            <a:srcRect l="5148" r="5141"/>
            <a:stretch/>
          </p:blipFill>
          <p:spPr>
            <a:xfrm rot="1800000">
              <a:off x="6709680" y="2287440"/>
              <a:ext cx="3453480" cy="42958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4" name="Google Shape;101;p14"/>
            <p:cNvPicPr/>
            <p:nvPr/>
          </p:nvPicPr>
          <p:blipFill>
            <a:blip r:embed="rId4"/>
            <a:stretch/>
          </p:blipFill>
          <p:spPr>
            <a:xfrm>
              <a:off x="-991800" y="-1481400"/>
              <a:ext cx="4082760" cy="346464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6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grpSp>
        <p:nvGrpSpPr>
          <p:cNvPr id="63" name="Google Shape;147;p20"/>
          <p:cNvGrpSpPr/>
          <p:nvPr/>
        </p:nvGrpSpPr>
        <p:grpSpPr>
          <a:xfrm>
            <a:off x="-1635480" y="-3094920"/>
            <a:ext cx="13986360" cy="9857520"/>
            <a:chOff x="-1635480" y="-3094920"/>
            <a:chExt cx="13986360" cy="9857520"/>
          </a:xfrm>
        </p:grpSpPr>
        <p:pic>
          <p:nvPicPr>
            <p:cNvPr id="64" name="Google Shape;148;p20"/>
            <p:cNvPicPr/>
            <p:nvPr/>
          </p:nvPicPr>
          <p:blipFill>
            <a:blip r:embed="rId2">
              <a:alphaModFix amt="49000"/>
            </a:blip>
            <a:srcRect l="-2360" t="1001" r="-677" b="-1001"/>
            <a:stretch/>
          </p:blipFill>
          <p:spPr>
            <a:xfrm rot="2434200">
              <a:off x="7697520" y="-2425680"/>
              <a:ext cx="3673080" cy="43718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5" name="Google Shape;149;p20"/>
            <p:cNvPicPr/>
            <p:nvPr/>
          </p:nvPicPr>
          <p:blipFill>
            <a:blip r:embed="rId3"/>
            <a:stretch/>
          </p:blipFill>
          <p:spPr>
            <a:xfrm>
              <a:off x="-1635480" y="3297960"/>
              <a:ext cx="4082760" cy="346464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732680" y="2106000"/>
            <a:ext cx="5416920" cy="1551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7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68" name="PlaceHolder 2"/>
          <p:cNvSpPr>
            <a:spLocks noGrp="1"/>
          </p:cNvSpPr>
          <p:nvPr>
            <p:ph type="title"/>
          </p:nvPr>
        </p:nvSpPr>
        <p:spPr>
          <a:xfrm>
            <a:off x="3148200" y="934200"/>
            <a:ext cx="1222920" cy="955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4800" b="1" u="none" strike="noStrike">
                <a:solidFill>
                  <a:schemeClr val="dk1"/>
                </a:solidFill>
                <a:effectLst/>
                <a:uFillTx/>
                <a:latin typeface="Raleway"/>
                <a:ea typeface="Raleway"/>
              </a:rPr>
              <a:t>xx%</a:t>
            </a:r>
            <a:endParaRPr lang="fr-FR" sz="4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328360" y="847080"/>
            <a:ext cx="2489040" cy="3449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3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grpSp>
        <p:nvGrpSpPr>
          <p:cNvPr id="70" name="Google Shape;22;p3"/>
          <p:cNvGrpSpPr/>
          <p:nvPr/>
        </p:nvGrpSpPr>
        <p:grpSpPr>
          <a:xfrm>
            <a:off x="-1909800" y="-1624320"/>
            <a:ext cx="12680640" cy="8648640"/>
            <a:chOff x="-1909800" y="-1624320"/>
            <a:chExt cx="12680640" cy="8648640"/>
          </a:xfrm>
        </p:grpSpPr>
        <p:pic>
          <p:nvPicPr>
            <p:cNvPr id="71" name="Google Shape;23;p3"/>
            <p:cNvPicPr/>
            <p:nvPr/>
          </p:nvPicPr>
          <p:blipFill>
            <a:blip r:embed="rId2">
              <a:alphaModFix amt="49000"/>
            </a:blip>
            <a:srcRect l="-2360" t="1001" r="12717" b="-1001"/>
            <a:stretch/>
          </p:blipFill>
          <p:spPr>
            <a:xfrm>
              <a:off x="7575480" y="-1624320"/>
              <a:ext cx="3195360" cy="43718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72" name="Google Shape;24;p3"/>
            <p:cNvPicPr/>
            <p:nvPr/>
          </p:nvPicPr>
          <p:blipFill>
            <a:blip r:embed="rId3"/>
            <a:stretch/>
          </p:blipFill>
          <p:spPr>
            <a:xfrm>
              <a:off x="-1909800" y="2156760"/>
              <a:ext cx="5003640" cy="4867560"/>
            </a:xfrm>
            <a:prstGeom prst="rect">
              <a:avLst/>
            </a:prstGeom>
            <a:noFill/>
            <a:ln w="0"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USTOM_7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2125800" y="723600"/>
            <a:ext cx="4892040" cy="1158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7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74" name="Google Shape;154;p21"/>
          <p:cNvSpPr/>
          <p:nvPr/>
        </p:nvSpPr>
        <p:spPr>
          <a:xfrm>
            <a:off x="2125800" y="3612600"/>
            <a:ext cx="4892040" cy="553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spcBef>
                <a:spcPts val="300"/>
              </a:spcBef>
              <a:tabLst>
                <a:tab pos="0" algn="l"/>
              </a:tabLst>
            </a:pPr>
            <a:r>
              <a:rPr lang="en" sz="1000" b="0" u="none" strike="noStrike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CREDITS: This presentation template was created by </a:t>
            </a:r>
            <a:r>
              <a:rPr lang="en" sz="1000" b="1" u="sng" strike="noStrike">
                <a:solidFill>
                  <a:schemeClr val="dk1"/>
                </a:solidFill>
                <a:effectLst/>
                <a:uFillTx/>
                <a:latin typeface="Open Sans"/>
                <a:ea typeface="Open Sans"/>
                <a:hlinkClick r:id="rId2"/>
              </a:rPr>
              <a:t>Slidesgo</a:t>
            </a:r>
            <a:r>
              <a:rPr lang="en" sz="1000" b="0" u="none" strike="noStrike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, and includes icons by </a:t>
            </a:r>
            <a:r>
              <a:rPr lang="en" sz="1000" b="1" u="sng" strike="noStrike">
                <a:solidFill>
                  <a:schemeClr val="dk1"/>
                </a:solidFill>
                <a:effectLst/>
                <a:uFillTx/>
                <a:latin typeface="Open Sans"/>
                <a:ea typeface="Open Sans"/>
                <a:hlinkClick r:id="rId3"/>
              </a:rPr>
              <a:t>Flaticon</a:t>
            </a:r>
            <a:r>
              <a:rPr lang="en" sz="1000" b="0" u="none" strike="noStrike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, and infographics &amp; images by </a:t>
            </a:r>
            <a:r>
              <a:rPr lang="en" sz="1000" b="1" u="sng" strike="noStrike">
                <a:solidFill>
                  <a:schemeClr val="dk1"/>
                </a:solidFill>
                <a:effectLst/>
                <a:uFillTx/>
                <a:latin typeface="Open Sans"/>
                <a:ea typeface="Open Sans"/>
                <a:hlinkClick r:id="rId4"/>
              </a:rPr>
              <a:t>Freepik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grpSp>
        <p:nvGrpSpPr>
          <p:cNvPr id="75" name="Google Shape;155;p21"/>
          <p:cNvGrpSpPr/>
          <p:nvPr/>
        </p:nvGrpSpPr>
        <p:grpSpPr>
          <a:xfrm>
            <a:off x="-1667160" y="-1217520"/>
            <a:ext cx="12423240" cy="7054560"/>
            <a:chOff x="-1667160" y="-1217520"/>
            <a:chExt cx="12423240" cy="7054560"/>
          </a:xfrm>
        </p:grpSpPr>
        <p:pic>
          <p:nvPicPr>
            <p:cNvPr id="76" name="Google Shape;156;p21"/>
            <p:cNvPicPr/>
            <p:nvPr/>
          </p:nvPicPr>
          <p:blipFill>
            <a:blip r:embed="rId5"/>
            <a:stretch/>
          </p:blipFill>
          <p:spPr>
            <a:xfrm>
              <a:off x="-1667160" y="-1217520"/>
              <a:ext cx="4082760" cy="34646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77" name="Google Shape;157;p21"/>
            <p:cNvPicPr/>
            <p:nvPr/>
          </p:nvPicPr>
          <p:blipFill>
            <a:blip r:embed="rId6">
              <a:alphaModFix amt="88000"/>
            </a:blip>
            <a:stretch/>
          </p:blipFill>
          <p:spPr>
            <a:xfrm>
              <a:off x="7458480" y="3070440"/>
              <a:ext cx="3297600" cy="27666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78" name="Google Shape;158;p21"/>
            <p:cNvPicPr/>
            <p:nvPr/>
          </p:nvPicPr>
          <p:blipFill>
            <a:blip r:embed="rId7">
              <a:alphaModFix amt="67000"/>
            </a:blip>
            <a:srcRect l="5148" r="5141"/>
            <a:stretch/>
          </p:blipFill>
          <p:spPr>
            <a:xfrm>
              <a:off x="6567120" y="2202480"/>
              <a:ext cx="3453480" cy="335952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79" name="Google Shape;159;p21"/>
          <p:cNvSpPr/>
          <p:nvPr/>
        </p:nvSpPr>
        <p:spPr>
          <a:xfrm>
            <a:off x="-1698840" y="474840"/>
            <a:ext cx="2800800" cy="2800800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7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2125800" y="723600"/>
            <a:ext cx="4892040" cy="1158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7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74" name="Google Shape;154;p21"/>
          <p:cNvSpPr/>
          <p:nvPr/>
        </p:nvSpPr>
        <p:spPr>
          <a:xfrm>
            <a:off x="2125800" y="3612600"/>
            <a:ext cx="4892040" cy="553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spcBef>
                <a:spcPts val="300"/>
              </a:spcBef>
              <a:tabLst>
                <a:tab pos="0" algn="l"/>
              </a:tabLst>
            </a:pPr>
            <a:r>
              <a:rPr lang="en" sz="1000" b="0" u="none" strike="noStrike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CREDITS: This presentation template was created by </a:t>
            </a:r>
            <a:r>
              <a:rPr lang="en" sz="1000" b="1" u="sng" strike="noStrike">
                <a:solidFill>
                  <a:schemeClr val="dk1"/>
                </a:solidFill>
                <a:effectLst/>
                <a:uFillTx/>
                <a:latin typeface="Open Sans"/>
                <a:ea typeface="Open Sans"/>
                <a:hlinkClick r:id="rId2"/>
              </a:rPr>
              <a:t>Slidesgo</a:t>
            </a:r>
            <a:r>
              <a:rPr lang="en" sz="1000" b="0" u="none" strike="noStrike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, and includes icons by </a:t>
            </a:r>
            <a:r>
              <a:rPr lang="en" sz="1000" b="1" u="sng" strike="noStrike">
                <a:solidFill>
                  <a:schemeClr val="dk1"/>
                </a:solidFill>
                <a:effectLst/>
                <a:uFillTx/>
                <a:latin typeface="Open Sans"/>
                <a:ea typeface="Open Sans"/>
                <a:hlinkClick r:id="rId3"/>
              </a:rPr>
              <a:t>Flaticon</a:t>
            </a:r>
            <a:r>
              <a:rPr lang="en" sz="1000" b="0" u="none" strike="noStrike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, and infographics &amp; images by </a:t>
            </a:r>
            <a:r>
              <a:rPr lang="en" sz="1000" b="1" u="sng" strike="noStrike">
                <a:solidFill>
                  <a:schemeClr val="dk1"/>
                </a:solidFill>
                <a:effectLst/>
                <a:uFillTx/>
                <a:latin typeface="Open Sans"/>
                <a:ea typeface="Open Sans"/>
                <a:hlinkClick r:id="rId4"/>
              </a:rPr>
              <a:t>Freepik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grpSp>
        <p:nvGrpSpPr>
          <p:cNvPr id="82" name="Google Shape;155;p21"/>
          <p:cNvGrpSpPr/>
          <p:nvPr/>
        </p:nvGrpSpPr>
        <p:grpSpPr>
          <a:xfrm>
            <a:off x="-1667160" y="-1217520"/>
            <a:ext cx="12423240" cy="7054560"/>
            <a:chOff x="-1667160" y="-1217520"/>
            <a:chExt cx="12423240" cy="7054560"/>
          </a:xfrm>
        </p:grpSpPr>
        <p:pic>
          <p:nvPicPr>
            <p:cNvPr id="83" name="Google Shape;156;p21"/>
            <p:cNvPicPr/>
            <p:nvPr/>
          </p:nvPicPr>
          <p:blipFill>
            <a:blip r:embed="rId5"/>
            <a:stretch/>
          </p:blipFill>
          <p:spPr>
            <a:xfrm>
              <a:off x="-1667160" y="-1217520"/>
              <a:ext cx="4082760" cy="34646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4" name="Google Shape;157;p21"/>
            <p:cNvPicPr/>
            <p:nvPr/>
          </p:nvPicPr>
          <p:blipFill>
            <a:blip r:embed="rId6">
              <a:alphaModFix amt="88000"/>
            </a:blip>
            <a:stretch/>
          </p:blipFill>
          <p:spPr>
            <a:xfrm>
              <a:off x="7458480" y="3070440"/>
              <a:ext cx="3297600" cy="27666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5" name="Google Shape;158;p21"/>
            <p:cNvPicPr/>
            <p:nvPr/>
          </p:nvPicPr>
          <p:blipFill>
            <a:blip r:embed="rId7">
              <a:alphaModFix amt="67000"/>
            </a:blip>
            <a:srcRect l="5148" r="5141"/>
            <a:stretch/>
          </p:blipFill>
          <p:spPr>
            <a:xfrm>
              <a:off x="6567120" y="2202480"/>
              <a:ext cx="3453480" cy="335952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79" name="Google Shape;159;p21"/>
          <p:cNvSpPr/>
          <p:nvPr/>
        </p:nvSpPr>
        <p:spPr>
          <a:xfrm>
            <a:off x="-1698840" y="474840"/>
            <a:ext cx="2800800" cy="2800800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0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164;p23"/>
          <p:cNvGrpSpPr/>
          <p:nvPr/>
        </p:nvGrpSpPr>
        <p:grpSpPr>
          <a:xfrm>
            <a:off x="-1635480" y="-3094920"/>
            <a:ext cx="13986360" cy="9857520"/>
            <a:chOff x="-1635480" y="-3094920"/>
            <a:chExt cx="13986360" cy="9857520"/>
          </a:xfrm>
        </p:grpSpPr>
        <p:pic>
          <p:nvPicPr>
            <p:cNvPr id="90" name="Google Shape;165;p23"/>
            <p:cNvPicPr/>
            <p:nvPr/>
          </p:nvPicPr>
          <p:blipFill>
            <a:blip r:embed="rId2">
              <a:alphaModFix amt="49000"/>
            </a:blip>
            <a:srcRect l="-2360" t="1001" r="-677" b="-1001"/>
            <a:stretch/>
          </p:blipFill>
          <p:spPr>
            <a:xfrm rot="2434200">
              <a:off x="7697520" y="-2425680"/>
              <a:ext cx="3673080" cy="43718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91" name="Google Shape;166;p23"/>
            <p:cNvPicPr/>
            <p:nvPr/>
          </p:nvPicPr>
          <p:blipFill>
            <a:blip r:embed="rId3"/>
            <a:stretch/>
          </p:blipFill>
          <p:spPr>
            <a:xfrm>
              <a:off x="-1635480" y="3297960"/>
              <a:ext cx="4082760" cy="3464640"/>
            </a:xfrm>
            <a:prstGeom prst="rect">
              <a:avLst/>
            </a:prstGeom>
            <a:noFill/>
            <a:ln w="0"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923760" y="1249200"/>
            <a:ext cx="4889520" cy="1322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grpSp>
        <p:nvGrpSpPr>
          <p:cNvPr id="109" name="Google Shape;48;p7"/>
          <p:cNvGrpSpPr/>
          <p:nvPr/>
        </p:nvGrpSpPr>
        <p:grpSpPr>
          <a:xfrm>
            <a:off x="-991800" y="-1481400"/>
            <a:ext cx="11997720" cy="8640720"/>
            <a:chOff x="-991800" y="-1481400"/>
            <a:chExt cx="11997720" cy="8640720"/>
          </a:xfrm>
        </p:grpSpPr>
        <p:pic>
          <p:nvPicPr>
            <p:cNvPr id="110" name="Google Shape;49;p7"/>
            <p:cNvPicPr/>
            <p:nvPr/>
          </p:nvPicPr>
          <p:blipFill>
            <a:blip r:embed="rId2">
              <a:alphaModFix amt="61000"/>
            </a:blip>
            <a:stretch/>
          </p:blipFill>
          <p:spPr>
            <a:xfrm rot="1800000">
              <a:off x="6252120" y="4024080"/>
              <a:ext cx="3297600" cy="23655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1" name="Google Shape;50;p7"/>
            <p:cNvPicPr/>
            <p:nvPr/>
          </p:nvPicPr>
          <p:blipFill>
            <a:blip r:embed="rId3">
              <a:alphaModFix amt="67000"/>
            </a:blip>
            <a:srcRect l="5148" r="5141"/>
            <a:stretch/>
          </p:blipFill>
          <p:spPr>
            <a:xfrm rot="1800000">
              <a:off x="6709680" y="2287440"/>
              <a:ext cx="3453480" cy="42958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2" name="Google Shape;51;p7"/>
            <p:cNvPicPr/>
            <p:nvPr/>
          </p:nvPicPr>
          <p:blipFill>
            <a:blip r:embed="rId4"/>
            <a:stretch/>
          </p:blipFill>
          <p:spPr>
            <a:xfrm>
              <a:off x="-991800" y="-1481400"/>
              <a:ext cx="4082760" cy="3464640"/>
            </a:xfrm>
            <a:prstGeom prst="rect">
              <a:avLst/>
            </a:prstGeom>
            <a:noFill/>
            <a:ln w="0"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9;p2"/>
          <p:cNvPicPr/>
          <p:nvPr/>
        </p:nvPicPr>
        <p:blipFill>
          <a:blip r:embed="rId3"/>
          <a:stretch/>
        </p:blipFill>
        <p:spPr>
          <a:xfrm>
            <a:off x="5623560" y="-2210040"/>
            <a:ext cx="5243400" cy="5100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" name="Google Shape;10;p2"/>
          <p:cNvPicPr/>
          <p:nvPr/>
        </p:nvPicPr>
        <p:blipFill>
          <a:blip r:embed="rId4">
            <a:alphaModFix amt="88000"/>
          </a:blip>
          <a:stretch/>
        </p:blipFill>
        <p:spPr>
          <a:xfrm>
            <a:off x="-686520" y="3439440"/>
            <a:ext cx="3297600" cy="2766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" name="Google Shape;11;p2"/>
          <p:cNvPicPr/>
          <p:nvPr/>
        </p:nvPicPr>
        <p:blipFill>
          <a:blip r:embed="rId5">
            <a:alphaModFix amt="67000"/>
          </a:blip>
          <a:srcRect l="5148" r="5141"/>
          <a:stretch/>
        </p:blipFill>
        <p:spPr>
          <a:xfrm>
            <a:off x="-1577880" y="2571840"/>
            <a:ext cx="3453480" cy="3359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622160" y="1508760"/>
            <a:ext cx="5899320" cy="1665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5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grpSp>
        <p:nvGrpSpPr>
          <p:cNvPr id="4" name="Google Shape;14;p2"/>
          <p:cNvGrpSpPr/>
          <p:nvPr/>
        </p:nvGrpSpPr>
        <p:grpSpPr>
          <a:xfrm>
            <a:off x="8013240" y="2614320"/>
            <a:ext cx="1635480" cy="1983240"/>
            <a:chOff x="8013240" y="2614320"/>
            <a:chExt cx="1635480" cy="1983240"/>
          </a:xfrm>
        </p:grpSpPr>
        <p:sp>
          <p:nvSpPr>
            <p:cNvPr id="5" name="Google Shape;15;p2"/>
            <p:cNvSpPr/>
            <p:nvPr/>
          </p:nvSpPr>
          <p:spPr>
            <a:xfrm>
              <a:off x="8308800" y="2614320"/>
              <a:ext cx="1339920" cy="1339920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cxnSp>
          <p:nvCxnSpPr>
            <p:cNvPr id="6" name="Google Shape;16;p2"/>
            <p:cNvCxnSpPr/>
            <p:nvPr/>
          </p:nvCxnSpPr>
          <p:spPr>
            <a:xfrm flipV="1">
              <a:off x="8013240" y="3690000"/>
              <a:ext cx="907920" cy="90792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</p:grp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vscode-file://vscode-app/c:/Users/faabi/AppData/Local/Programs/Microsoft%20VS%20Code/591199df40/resources/app/out/vs/code/electron-browser/workbench/workbench.html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vscode-file://vscode-app/c:/Users/faabi/AppData/Local/Programs/Microsoft%20VS%20Code/591199df40/resources/app/out/vs/code/electron-browser/workbench/workbench.html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619280" y="1504800"/>
            <a:ext cx="5895720" cy="1666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indent="0" algn="ctr">
              <a:lnSpc>
                <a:spcPct val="80000"/>
              </a:lnSpc>
              <a:buNone/>
              <a:tabLst>
                <a:tab pos="0" algn="l"/>
              </a:tabLst>
            </a:pPr>
            <a:r>
              <a:rPr lang="en-US" sz="5500" b="1" u="none" strike="noStrike" err="1">
                <a:solidFill>
                  <a:schemeClr val="dk1"/>
                </a:solidFill>
                <a:effectLst/>
                <a:uFillTx/>
                <a:latin typeface="Raleway SemiBold"/>
                <a:ea typeface="Raleway"/>
              </a:rPr>
              <a:t>Algoritmi</a:t>
            </a:r>
            <a:r>
              <a:rPr lang="en-US" sz="5500" b="1">
                <a:solidFill>
                  <a:schemeClr val="dk1"/>
                </a:solidFill>
                <a:latin typeface="Raleway SemiBold"/>
                <a:ea typeface="Raleway"/>
              </a:rPr>
              <a:t> di </a:t>
            </a:r>
            <a:r>
              <a:rPr lang="en-US" sz="5500" b="1" err="1">
                <a:solidFill>
                  <a:schemeClr val="dk1"/>
                </a:solidFill>
                <a:latin typeface="Raleway SemiBold"/>
                <a:ea typeface="Raleway"/>
              </a:rPr>
              <a:t>classificazione</a:t>
            </a:r>
            <a:endParaRPr lang="fr-FR" sz="4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subTitle"/>
          </p:nvPr>
        </p:nvSpPr>
        <p:spPr>
          <a:xfrm>
            <a:off x="2200320" y="3276720"/>
            <a:ext cx="4752720" cy="456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70000" lnSpcReduction="2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600" b="0" u="none" strike="noStrike" err="1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Implementazione</a:t>
            </a: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 e </a:t>
            </a:r>
            <a:r>
              <a:rPr lang="en-US" sz="1600" b="0" u="none" strike="noStrike" err="1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Confronto</a:t>
            </a: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 </a:t>
            </a:r>
            <a:r>
              <a:rPr lang="en-US" sz="1600" b="0" u="none" strike="noStrike" err="1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su</a:t>
            </a: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 dataset </a:t>
            </a:r>
          </a:p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Mushroom e Rice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128" name="Google Shape;179;p27"/>
          <p:cNvSpPr/>
          <p:nvPr/>
        </p:nvSpPr>
        <p:spPr>
          <a:xfrm>
            <a:off x="-1523880" y="885960"/>
            <a:ext cx="2885760" cy="3619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70823080" tIns="1809720" rIns="870823080" bIns="1809720" anchor="t">
            <a:normAutofit fontScale="25000" lnSpcReduction="20000"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fr-FR" sz="1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723960" y="447840"/>
            <a:ext cx="77054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1" u="none" strike="noStrike" err="1">
                <a:solidFill>
                  <a:schemeClr val="dk1"/>
                </a:solidFill>
                <a:effectLst/>
                <a:uFillTx/>
                <a:latin typeface="Raleway"/>
                <a:ea typeface="Raleway"/>
              </a:rPr>
              <a:t>Descrizione</a:t>
            </a:r>
            <a:r>
              <a:rPr lang="en-US" sz="3000" b="1" u="none" strike="noStrike">
                <a:solidFill>
                  <a:schemeClr val="dk1"/>
                </a:solidFill>
                <a:effectLst/>
                <a:uFillTx/>
                <a:latin typeface="Raleway"/>
                <a:ea typeface="Raleway"/>
              </a:rPr>
              <a:t> Dataset Rice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2">
            <a:extLst>
              <a:ext uri="{FF2B5EF4-FFF2-40B4-BE49-F238E27FC236}">
                <a16:creationId xmlns:a16="http://schemas.microsoft.com/office/drawing/2014/main" id="{A91510EE-7D2C-56E3-9A8A-1C9E0A44BC7C}"/>
              </a:ext>
            </a:extLst>
          </p:cNvPr>
          <p:cNvSpPr txBox="1">
            <a:spLocks/>
          </p:cNvSpPr>
          <p:nvPr/>
        </p:nvSpPr>
        <p:spPr>
          <a:xfrm>
            <a:off x="723960" y="1676610"/>
            <a:ext cx="4000320" cy="1790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000" b="1" dirty="0"/>
              <a:t>Numero di Record:</a:t>
            </a:r>
            <a:r>
              <a:rPr lang="it-IT" sz="1000" dirty="0"/>
              <a:t> </a:t>
            </a:r>
          </a:p>
          <a:p>
            <a:r>
              <a:rPr lang="it-IT" sz="1000" dirty="0"/>
              <a:t>3.810 istanze totali (1.630 Cammeo, 2.180 </a:t>
            </a:r>
            <a:r>
              <a:rPr lang="it-IT" sz="1000" dirty="0" err="1"/>
              <a:t>Osmancik</a:t>
            </a:r>
            <a:r>
              <a:rPr lang="it-IT" sz="1000" dirty="0"/>
              <a:t>).</a:t>
            </a:r>
          </a:p>
          <a:p>
            <a:endParaRPr lang="it-IT" sz="1000" dirty="0"/>
          </a:p>
          <a:p>
            <a:r>
              <a:rPr lang="it-IT" sz="1000" b="1" dirty="0" err="1"/>
              <a:t>Preprocessing</a:t>
            </a:r>
            <a:r>
              <a:rPr lang="it-IT" sz="1000" b="1" dirty="0"/>
              <a:t> e Pulizia:</a:t>
            </a:r>
          </a:p>
          <a:p>
            <a:r>
              <a:rPr lang="it-IT" sz="1000" dirty="0"/>
              <a:t>Decodifica delle stringhe UTF-8 per corretta lettura dal formato </a:t>
            </a:r>
            <a:r>
              <a:rPr lang="it-IT" sz="1000" dirty="0">
                <a:hlinkClick r:id="rId2"/>
              </a:rPr>
              <a:t>.</a:t>
            </a:r>
            <a:r>
              <a:rPr lang="it-IT" sz="1000" dirty="0" err="1">
                <a:hlinkClick r:id="rId2"/>
              </a:rPr>
              <a:t>arff</a:t>
            </a:r>
            <a:r>
              <a:rPr lang="it-IT" sz="1000" dirty="0"/>
              <a:t>.</a:t>
            </a:r>
          </a:p>
          <a:p>
            <a:r>
              <a:rPr lang="it-IT" sz="1000" dirty="0"/>
              <a:t>Nessuna colonna rimossa: tutte le 7 feature geometriche sono state ritenute valide.</a:t>
            </a:r>
          </a:p>
          <a:p>
            <a:endParaRPr lang="it-IT" sz="1000" b="1" dirty="0"/>
          </a:p>
          <a:p>
            <a:r>
              <a:rPr lang="it-IT" sz="1000" b="1" dirty="0"/>
              <a:t>Standardizzazione:</a:t>
            </a:r>
            <a:r>
              <a:rPr lang="it-IT" sz="1000" dirty="0"/>
              <a:t> </a:t>
            </a:r>
          </a:p>
          <a:p>
            <a:r>
              <a:rPr lang="it-IT" sz="1000" dirty="0"/>
              <a:t>Fondamentale l'uso di </a:t>
            </a:r>
            <a:r>
              <a:rPr lang="it-IT" sz="1000" dirty="0" err="1">
                <a:hlinkClick r:id="rId2"/>
              </a:rPr>
              <a:t>StandardScaler</a:t>
            </a:r>
            <a:r>
              <a:rPr lang="it-IT" sz="1000" dirty="0"/>
              <a:t> per normalizzare le misurazioni geometriche (es. Area vs Perimetro) e permettere il corretto funzionamento di algoritmi basati sulla distanza come k-NN.</a:t>
            </a:r>
          </a:p>
          <a:p>
            <a:br>
              <a:rPr lang="it-IT" sz="1000" dirty="0"/>
            </a:br>
            <a:endParaRPr lang="en-US" sz="1000" dirty="0">
              <a:solidFill>
                <a:srgbClr val="000000"/>
              </a:solidFill>
              <a:latin typeface="OpenSymbol"/>
            </a:endParaRPr>
          </a:p>
        </p:txBody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81CFF04E-2670-3E11-7CEE-C6885075A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669" y="1119008"/>
            <a:ext cx="3150394" cy="315039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F354F-CA8E-22E4-7EAF-6B6B7C5D1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5278BD53-BE5D-BF17-3F9E-9375F65048BE}"/>
              </a:ext>
            </a:extLst>
          </p:cNvPr>
          <p:cNvSpPr txBox="1"/>
          <p:nvPr/>
        </p:nvSpPr>
        <p:spPr>
          <a:xfrm>
            <a:off x="426986" y="410064"/>
            <a:ext cx="32946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b="1" dirty="0">
                <a:latin typeface="Raleway Medium" pitchFamily="2" charset="0"/>
              </a:rPr>
              <a:t>Importanza delle caratteristiche del dataset Rice per ogni modello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DC9E79A-6D89-AECC-B669-6CE7ECA8EC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38" y="1646463"/>
            <a:ext cx="3576926" cy="238461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0C61101-8A8D-3957-1A4B-DCC0B3822C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674703"/>
            <a:ext cx="3576926" cy="238461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FA5AB0DA-914D-DC26-7A7D-7F93D04222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1086"/>
            <a:ext cx="3576926" cy="238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563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2D57D42F-131D-61C8-E9AF-C408442B3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928" y="1358683"/>
            <a:ext cx="6504215" cy="25909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FEB9443-A8E0-1DF8-9731-BD27BA972966}"/>
              </a:ext>
            </a:extLst>
          </p:cNvPr>
          <p:cNvSpPr txBox="1"/>
          <p:nvPr/>
        </p:nvSpPr>
        <p:spPr>
          <a:xfrm>
            <a:off x="672175" y="557118"/>
            <a:ext cx="4160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latin typeface="Raleway Medium" pitchFamily="2" charset="0"/>
              </a:rPr>
              <a:t>Preprocessing</a:t>
            </a:r>
            <a:r>
              <a:rPr lang="it-IT" b="1" dirty="0">
                <a:latin typeface="Raleway Medium" pitchFamily="2" charset="0"/>
              </a:rPr>
              <a:t> dei Dati</a:t>
            </a:r>
          </a:p>
          <a:p>
            <a:endParaRPr lang="it-IT" b="1" dirty="0">
              <a:latin typeface="Raleway Medium" pitchFamily="2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2A5194F1-BE6E-BD39-D424-CA62B9F85014}"/>
              </a:ext>
            </a:extLst>
          </p:cNvPr>
          <p:cNvSpPr/>
          <p:nvPr/>
        </p:nvSpPr>
        <p:spPr>
          <a:xfrm>
            <a:off x="108856" y="2204357"/>
            <a:ext cx="2247901" cy="963386"/>
          </a:xfrm>
          <a:prstGeom prst="rect">
            <a:avLst/>
          </a:prstGeom>
          <a:gradFill>
            <a:gsLst>
              <a:gs pos="90000">
                <a:srgbClr val="FDFAFA"/>
              </a:gs>
              <a:gs pos="0">
                <a:srgbClr val="E9A3F3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0000">
                  <a:schemeClr val="accent1">
                    <a:lumMod val="45000"/>
                    <a:lumOff val="55000"/>
                  </a:schemeClr>
                </a:gs>
                <a:gs pos="72000">
                  <a:srgbClr val="E9A3F3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918A5F4-7D26-261F-013D-98A788EEEAEC}"/>
              </a:ext>
            </a:extLst>
          </p:cNvPr>
          <p:cNvSpPr txBox="1"/>
          <p:nvPr/>
        </p:nvSpPr>
        <p:spPr>
          <a:xfrm>
            <a:off x="108856" y="2300206"/>
            <a:ext cx="21335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000" dirty="0"/>
              <a:t>Queste funzioni si occupano di revisionare i dati del dataset </a:t>
            </a:r>
            <a:r>
              <a:rPr lang="it-IT" sz="1000" dirty="0" err="1"/>
              <a:t>Mushroom</a:t>
            </a:r>
            <a:r>
              <a:rPr lang="it-IT" sz="1000" dirty="0"/>
              <a:t> e del dataset Rice per prepararli all’addestramento e al testing dei modelli.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923760" y="1009980"/>
            <a:ext cx="4885920" cy="1765937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000" b="1" u="none" strike="noStrike" dirty="0" err="1">
                <a:solidFill>
                  <a:schemeClr val="dk1"/>
                </a:solidFill>
                <a:effectLst/>
                <a:uFillTx/>
                <a:latin typeface="Raleway"/>
                <a:ea typeface="Raleway"/>
              </a:rPr>
              <a:t>Divisione</a:t>
            </a:r>
            <a:r>
              <a:rPr lang="en-US" sz="4000" b="1" u="none" strike="noStrike" dirty="0">
                <a:solidFill>
                  <a:schemeClr val="dk1"/>
                </a:solidFill>
                <a:effectLst/>
                <a:uFillTx/>
                <a:latin typeface="Raleway"/>
                <a:ea typeface="Raleway"/>
              </a:rPr>
              <a:t> Training/Test </a:t>
            </a:r>
            <a:r>
              <a:rPr lang="en-US" sz="4000" b="0" u="none" strike="noStrike" dirty="0">
                <a:solidFill>
                  <a:schemeClr val="dk1"/>
                </a:solidFill>
                <a:effectLst/>
                <a:uFillTx/>
                <a:latin typeface="Raleway"/>
                <a:ea typeface="Raleway"/>
              </a:rPr>
              <a:t>e Scaling</a:t>
            </a:r>
            <a:endParaRPr lang="fr-FR" sz="4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subTitle"/>
          </p:nvPr>
        </p:nvSpPr>
        <p:spPr>
          <a:xfrm>
            <a:off x="923760" y="2962440"/>
            <a:ext cx="4885920" cy="11710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1100" b="0" u="none" strike="noStrike" dirty="0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Dopo </a:t>
            </a:r>
            <a:r>
              <a:rPr lang="en-US" sz="1100" dirty="0">
                <a:solidFill>
                  <a:schemeClr val="dk1"/>
                </a:solidFill>
                <a:latin typeface="Open Sans"/>
                <a:ea typeface="Open Sans"/>
              </a:rPr>
              <a:t>il pre-processing</a:t>
            </a:r>
            <a:r>
              <a:rPr lang="en-US" sz="1100" b="0" u="none" strike="noStrike" dirty="0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, </a:t>
            </a:r>
            <a:r>
              <a:rPr lang="en-US" sz="1100" b="0" u="none" strike="noStrike" dirty="0" err="1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abbiamo</a:t>
            </a:r>
            <a:r>
              <a:rPr lang="en-US" sz="1100" b="0" u="none" strike="noStrike" dirty="0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 </a:t>
            </a:r>
            <a:r>
              <a:rPr lang="en-US" sz="1100" b="0" u="none" strike="noStrike" dirty="0" err="1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diviso</a:t>
            </a:r>
            <a:r>
              <a:rPr lang="en-US" sz="1100" b="0" u="none" strike="noStrike" dirty="0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 </a:t>
            </a:r>
            <a:r>
              <a:rPr lang="en-US" sz="1100" b="0" u="none" strike="noStrike" dirty="0" err="1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i</a:t>
            </a:r>
            <a:r>
              <a:rPr lang="en-US" sz="1100" b="0" u="none" strike="noStrike" dirty="0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 </a:t>
            </a:r>
            <a:r>
              <a:rPr lang="en-US" sz="1100" b="0" u="none" strike="noStrike" dirty="0" err="1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dati</a:t>
            </a:r>
            <a:r>
              <a:rPr lang="en-US" sz="1100" b="0" u="none" strike="noStrike" dirty="0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 in </a:t>
            </a:r>
            <a:r>
              <a:rPr lang="en-US" sz="1100" b="0" i="1" u="none" strike="noStrike" dirty="0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training</a:t>
            </a:r>
            <a:r>
              <a:rPr lang="en-US" sz="1100" b="0" u="none" strike="noStrike" dirty="0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 (80%) e </a:t>
            </a:r>
            <a:r>
              <a:rPr lang="en-US" sz="1100" b="0" i="1" u="none" strike="noStrike" dirty="0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test</a:t>
            </a:r>
            <a:r>
              <a:rPr lang="en-US" sz="1100" b="0" u="none" strike="noStrike" dirty="0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 (20%) per </a:t>
            </a:r>
            <a:r>
              <a:rPr lang="en-US" sz="1100" b="0" u="none" strike="noStrike" dirty="0" err="1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valutare</a:t>
            </a:r>
            <a:r>
              <a:rPr lang="en-US" sz="1100" b="0" u="none" strike="noStrike" dirty="0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 </a:t>
            </a:r>
            <a:r>
              <a:rPr lang="en-US" sz="1100" b="0" u="none" strike="noStrike" dirty="0" err="1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i</a:t>
            </a:r>
            <a:r>
              <a:rPr lang="en-US" sz="1100" b="0" u="none" strike="noStrike" dirty="0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 </a:t>
            </a:r>
            <a:r>
              <a:rPr lang="en-US" sz="1100" b="0" u="none" strike="noStrike" dirty="0" err="1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modelli</a:t>
            </a:r>
            <a:r>
              <a:rPr lang="en-US" sz="1100" b="0" u="none" strike="noStrike" dirty="0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 in modo </a:t>
            </a:r>
            <a:r>
              <a:rPr lang="en-US" sz="1100" b="0" u="none" strike="noStrike" dirty="0" err="1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equo</a:t>
            </a:r>
            <a:r>
              <a:rPr lang="en-US" sz="1100" b="0" u="none" strike="noStrike" dirty="0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. </a:t>
            </a:r>
            <a:endParaRPr lang="en-US" sz="11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grpSp>
        <p:nvGrpSpPr>
          <p:cNvPr id="157" name="Google Shape;224;p31"/>
          <p:cNvGrpSpPr/>
          <p:nvPr/>
        </p:nvGrpSpPr>
        <p:grpSpPr>
          <a:xfrm>
            <a:off x="6610320" y="1622520"/>
            <a:ext cx="1666800" cy="1972800"/>
            <a:chOff x="6610320" y="1622520"/>
            <a:chExt cx="1666800" cy="1972800"/>
          </a:xfrm>
        </p:grpSpPr>
        <p:sp>
          <p:nvSpPr>
            <p:cNvPr id="158" name="Google Shape;225;p31"/>
            <p:cNvSpPr/>
            <p:nvPr/>
          </p:nvSpPr>
          <p:spPr>
            <a:xfrm>
              <a:off x="6937200" y="1622520"/>
              <a:ext cx="1339920" cy="1339920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cxnSp>
          <p:nvCxnSpPr>
            <p:cNvPr id="159" name="Google Shape;226;p31"/>
            <p:cNvCxnSpPr/>
            <p:nvPr/>
          </p:nvCxnSpPr>
          <p:spPr>
            <a:xfrm flipV="1">
              <a:off x="6610320" y="2687760"/>
              <a:ext cx="907920" cy="90792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214;p30"/>
          <p:cNvSpPr/>
          <p:nvPr/>
        </p:nvSpPr>
        <p:spPr>
          <a:xfrm>
            <a:off x="5143680" y="1038240"/>
            <a:ext cx="1847520" cy="837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70823080" tIns="419040" rIns="870823080" bIns="419040"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fr-FR" sz="1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1733400" y="2104920"/>
            <a:ext cx="5419440" cy="1552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700" b="1" u="none" strike="noStrike">
                <a:solidFill>
                  <a:schemeClr val="dk1"/>
                </a:solidFill>
                <a:effectLst/>
                <a:uFillTx/>
                <a:latin typeface="Raleway"/>
                <a:ea typeface="Raleway"/>
              </a:rPr>
              <a:t>Algoritmi </a:t>
            </a:r>
            <a:endParaRPr lang="fr-FR" sz="47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700" b="0" u="none" strike="noStrike">
                <a:solidFill>
                  <a:schemeClr val="dk1"/>
                </a:solidFill>
                <a:effectLst/>
                <a:uFillTx/>
                <a:latin typeface="Raleway"/>
                <a:ea typeface="Raleway"/>
              </a:rPr>
              <a:t>e Implementazioni</a:t>
            </a:r>
            <a:endParaRPr lang="fr-FR" sz="47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title"/>
          </p:nvPr>
        </p:nvSpPr>
        <p:spPr>
          <a:xfrm>
            <a:off x="5438880" y="-510840"/>
            <a:ext cx="1218960" cy="3840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sp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u="none" strike="noStrike">
                <a:solidFill>
                  <a:srgbClr val="000000"/>
                </a:solidFill>
                <a:effectLst/>
                <a:uFillTx/>
                <a:latin typeface="Calibri"/>
                <a:ea typeface="Raleway"/>
              </a:rPr>
              <a:t>02</a:t>
            </a:r>
            <a:endParaRPr lang="fr-FR" sz="4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ttangolo 165"/>
          <p:cNvSpPr/>
          <p:nvPr/>
        </p:nvSpPr>
        <p:spPr>
          <a:xfrm>
            <a:off x="210989" y="539202"/>
            <a:ext cx="8859385" cy="60162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2400" b="1" u="none" strike="noStrike" dirty="0" err="1">
                <a:solidFill>
                  <a:schemeClr val="dk1"/>
                </a:solidFill>
                <a:effectLst/>
                <a:uFillTx/>
                <a:latin typeface="Raleway"/>
              </a:rPr>
              <a:t>Modelli</a:t>
            </a:r>
            <a:r>
              <a:rPr lang="en-US" sz="2400" b="1" u="none" strike="noStrike" dirty="0">
                <a:solidFill>
                  <a:schemeClr val="dk1"/>
                </a:solidFill>
                <a:effectLst/>
                <a:uFillTx/>
                <a:latin typeface="Raleway"/>
              </a:rPr>
              <a:t> Scikit-Learn: Decision Tree, </a:t>
            </a:r>
            <a:r>
              <a:rPr lang="en-US" sz="2400" b="0" u="none" strike="noStrike" dirty="0">
                <a:solidFill>
                  <a:schemeClr val="dk1"/>
                </a:solidFill>
                <a:effectLst/>
                <a:uFillTx/>
                <a:latin typeface="Raleway Medium"/>
              </a:rPr>
              <a:t>k-NN, Random Forest</a:t>
            </a:r>
            <a:endParaRPr lang="en-US" sz="24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167" name="Rettangolo 166"/>
          <p:cNvSpPr/>
          <p:nvPr/>
        </p:nvSpPr>
        <p:spPr>
          <a:xfrm>
            <a:off x="5571178" y="1693173"/>
            <a:ext cx="3102237" cy="276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/>
          </a:bodyPr>
          <a:lstStyle/>
          <a:p>
            <a:pPr defTabSz="914400">
              <a:lnSpc>
                <a:spcPct val="150000"/>
              </a:lnSpc>
              <a:tabLst>
                <a:tab pos="0" algn="l"/>
              </a:tabLst>
            </a:pP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Open Sans"/>
              </a:rPr>
              <a:t>Abbiamo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Open Sans"/>
              </a:rPr>
              <a:t>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Open Sans"/>
              </a:rPr>
              <a:t>addestrato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Open Sans"/>
              </a:rPr>
              <a:t> 3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Open Sans"/>
              </a:rPr>
              <a:t>modelli</a:t>
            </a:r>
            <a:r>
              <a:rPr lang="en-US" sz="1200" dirty="0">
                <a:solidFill>
                  <a:schemeClr val="dk1"/>
                </a:solidFill>
                <a:latin typeface="Open Sans"/>
              </a:rPr>
              <a:t> della </a:t>
            </a:r>
            <a:r>
              <a:rPr lang="en-US" sz="1200" dirty="0" err="1">
                <a:solidFill>
                  <a:schemeClr val="dk1"/>
                </a:solidFill>
                <a:latin typeface="Open Sans"/>
              </a:rPr>
              <a:t>libreria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Open Sans"/>
              </a:rPr>
              <a:t> Scikit-Learn: </a:t>
            </a:r>
            <a:r>
              <a:rPr lang="en-US" sz="1200" b="0" i="1" u="none" strike="noStrike" dirty="0">
                <a:solidFill>
                  <a:schemeClr val="dk1"/>
                </a:solidFill>
                <a:effectLst/>
                <a:uFillTx/>
                <a:latin typeface="Open Sans"/>
              </a:rPr>
              <a:t>Decision Tree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Open Sans"/>
              </a:rPr>
              <a:t> con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Open Sans"/>
              </a:rPr>
              <a:t>profondità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Open Sans"/>
              </a:rPr>
              <a:t>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Open Sans"/>
              </a:rPr>
              <a:t>limitata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Open Sans"/>
              </a:rPr>
              <a:t> per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Open Sans"/>
              </a:rPr>
              <a:t>evitare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Open Sans"/>
              </a:rPr>
              <a:t>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Open Sans"/>
              </a:rPr>
              <a:t>l’overfitting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Open Sans"/>
              </a:rPr>
              <a:t>, </a:t>
            </a:r>
            <a:r>
              <a:rPr lang="en-US" sz="1200" b="0" i="1" u="none" strike="noStrike" dirty="0">
                <a:solidFill>
                  <a:schemeClr val="dk1"/>
                </a:solidFill>
                <a:effectLst/>
                <a:uFillTx/>
                <a:latin typeface="Open Sans"/>
              </a:rPr>
              <a:t>k-NN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Open Sans"/>
              </a:rPr>
              <a:t> con 5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Open Sans"/>
              </a:rPr>
              <a:t>vicini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Open Sans"/>
              </a:rPr>
              <a:t> per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Open Sans"/>
              </a:rPr>
              <a:t>sfruttare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Open Sans"/>
              </a:rPr>
              <a:t> la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Open Sans"/>
              </a:rPr>
              <a:t>distanza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Open Sans"/>
              </a:rPr>
              <a:t>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Open Sans"/>
              </a:rPr>
              <a:t>tra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Open Sans"/>
              </a:rPr>
              <a:t>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Open Sans"/>
              </a:rPr>
              <a:t>punti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Open Sans"/>
              </a:rPr>
              <a:t>, e </a:t>
            </a:r>
            <a:r>
              <a:rPr lang="en-US" sz="1200" b="0" i="1" u="none" strike="noStrike" dirty="0">
                <a:solidFill>
                  <a:schemeClr val="dk1"/>
                </a:solidFill>
                <a:effectLst/>
                <a:uFillTx/>
                <a:latin typeface="Open Sans"/>
              </a:rPr>
              <a:t>Random Forest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Open Sans"/>
              </a:rPr>
              <a:t>, un ensemble di 10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Open Sans"/>
              </a:rPr>
              <a:t>alberi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Open Sans"/>
              </a:rPr>
              <a:t>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Open Sans"/>
              </a:rPr>
              <a:t>che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Open Sans"/>
              </a:rPr>
              <a:t>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Open Sans"/>
              </a:rPr>
              <a:t>migliora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Open Sans"/>
              </a:rPr>
              <a:t> la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Open Sans"/>
              </a:rPr>
              <a:t>stabilità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Open Sans"/>
              </a:rPr>
              <a:t> e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Open Sans"/>
              </a:rPr>
              <a:t>l’accuratezza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Open Sans"/>
              </a:rPr>
              <a:t>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Open Sans"/>
              </a:rPr>
              <a:t>grazie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Open Sans"/>
              </a:rPr>
              <a:t> al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Open Sans"/>
              </a:rPr>
              <a:t>voto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Open Sans"/>
              </a:rPr>
              <a:t>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Open Sans"/>
              </a:rPr>
              <a:t>collettivo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Open Sans"/>
              </a:rPr>
              <a:t>.</a:t>
            </a:r>
            <a:endParaRPr lang="en-US" sz="12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pic>
        <p:nvPicPr>
          <p:cNvPr id="4" name="Immagine 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27EDB5CC-5935-19CC-DA81-2A85CB846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89" y="1330732"/>
            <a:ext cx="5081632" cy="312436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ttangolo 163"/>
          <p:cNvSpPr/>
          <p:nvPr/>
        </p:nvSpPr>
        <p:spPr>
          <a:xfrm>
            <a:off x="476280" y="320949"/>
            <a:ext cx="8191080" cy="952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000" b="1" u="none" strike="noStrike" dirty="0">
                <a:solidFill>
                  <a:schemeClr val="dk1"/>
                </a:solidFill>
                <a:effectLst/>
                <a:uFillTx/>
                <a:latin typeface="Raleway"/>
              </a:rPr>
              <a:t>Custom Decision Tree: </a:t>
            </a:r>
            <a:r>
              <a:rPr lang="en-US" sz="3000" b="0" u="none" strike="noStrike" dirty="0" err="1">
                <a:solidFill>
                  <a:schemeClr val="dk1"/>
                </a:solidFill>
                <a:effectLst/>
                <a:uFillTx/>
                <a:latin typeface="Raleway Medium"/>
              </a:rPr>
              <a:t>struttura</a:t>
            </a:r>
            <a:r>
              <a:rPr lang="en-US" sz="3000" b="0" u="none" strike="noStrike" dirty="0">
                <a:solidFill>
                  <a:schemeClr val="dk1"/>
                </a:solidFill>
                <a:effectLst/>
                <a:uFillTx/>
                <a:latin typeface="Raleway Medium"/>
              </a:rPr>
              <a:t> e </a:t>
            </a:r>
            <a:r>
              <a:rPr lang="en-US" sz="3000" b="0" u="none" strike="noStrike" dirty="0" err="1">
                <a:solidFill>
                  <a:schemeClr val="dk1"/>
                </a:solidFill>
                <a:effectLst/>
                <a:uFillTx/>
                <a:latin typeface="Raleway Medium"/>
              </a:rPr>
              <a:t>logica</a:t>
            </a:r>
            <a:endParaRPr lang="en-US" sz="30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165" name="Rettangolo 164"/>
          <p:cNvSpPr/>
          <p:nvPr/>
        </p:nvSpPr>
        <p:spPr>
          <a:xfrm>
            <a:off x="3960423" y="1151475"/>
            <a:ext cx="4706937" cy="215283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/>
          </a:bodyPr>
          <a:lstStyle/>
          <a:p>
            <a:pPr defTabSz="914400">
              <a:lnSpc>
                <a:spcPct val="150000"/>
              </a:lnSpc>
              <a:tabLst>
                <a:tab pos="0" algn="l"/>
              </a:tabLst>
            </a:pPr>
            <a:r>
              <a:rPr lang="en-US" sz="1200" dirty="0" err="1">
                <a:solidFill>
                  <a:srgbClr val="000000"/>
                </a:solidFill>
                <a:latin typeface="OpenSymbol"/>
              </a:rPr>
              <a:t>Abbiamo</a:t>
            </a:r>
            <a:r>
              <a:rPr lang="en-US" sz="1200" dirty="0">
                <a:solidFill>
                  <a:srgbClr val="000000"/>
                </a:solidFill>
                <a:latin typeface="OpenSymbol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Symbol"/>
              </a:rPr>
              <a:t>inoltre</a:t>
            </a:r>
            <a:r>
              <a:rPr lang="en-US" sz="1200" dirty="0">
                <a:solidFill>
                  <a:srgbClr val="000000"/>
                </a:solidFill>
                <a:latin typeface="OpenSymbol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Symbol"/>
              </a:rPr>
              <a:t>provato</a:t>
            </a:r>
            <a:r>
              <a:rPr lang="en-US" sz="1200" dirty="0">
                <a:solidFill>
                  <a:srgbClr val="000000"/>
                </a:solidFill>
                <a:latin typeface="OpenSymbol"/>
              </a:rPr>
              <a:t> a </a:t>
            </a:r>
            <a:r>
              <a:rPr lang="en-US" sz="1200" dirty="0" err="1">
                <a:solidFill>
                  <a:srgbClr val="000000"/>
                </a:solidFill>
                <a:latin typeface="OpenSymbol"/>
              </a:rPr>
              <a:t>sviluppare</a:t>
            </a:r>
            <a:r>
              <a:rPr lang="en-US" sz="1200" dirty="0">
                <a:solidFill>
                  <a:srgbClr val="000000"/>
                </a:solidFill>
                <a:latin typeface="OpenSymbol"/>
              </a:rPr>
              <a:t> un Decision Tree custom. </a:t>
            </a:r>
            <a:r>
              <a:rPr lang="en-US" sz="1200" dirty="0" err="1">
                <a:solidFill>
                  <a:srgbClr val="000000"/>
                </a:solidFill>
                <a:latin typeface="OpenSymbol"/>
              </a:rPr>
              <a:t>L’algoritmo</a:t>
            </a:r>
            <a:r>
              <a:rPr lang="en-US" sz="1200" dirty="0">
                <a:solidFill>
                  <a:srgbClr val="000000"/>
                </a:solidFill>
                <a:latin typeface="OpenSymbol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Symbol"/>
              </a:rPr>
              <a:t>costuisce</a:t>
            </a:r>
            <a:r>
              <a:rPr lang="en-US" sz="1200" dirty="0">
                <a:solidFill>
                  <a:srgbClr val="000000"/>
                </a:solidFill>
                <a:latin typeface="OpenSymbol"/>
              </a:rPr>
              <a:t> un decision tree </a:t>
            </a:r>
            <a:r>
              <a:rPr lang="en-US" sz="1200" dirty="0" err="1">
                <a:solidFill>
                  <a:srgbClr val="000000"/>
                </a:solidFill>
                <a:latin typeface="OpenSymbol"/>
              </a:rPr>
              <a:t>partendo</a:t>
            </a:r>
            <a:r>
              <a:rPr lang="en-US" sz="1200" dirty="0">
                <a:solidFill>
                  <a:srgbClr val="000000"/>
                </a:solidFill>
                <a:latin typeface="OpenSymbol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Symbol"/>
              </a:rPr>
              <a:t>dai</a:t>
            </a:r>
            <a:r>
              <a:rPr lang="en-US" sz="1200" dirty="0">
                <a:solidFill>
                  <a:srgbClr val="000000"/>
                </a:solidFill>
                <a:latin typeface="OpenSymbol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Symbol"/>
              </a:rPr>
              <a:t>dati</a:t>
            </a:r>
            <a:r>
              <a:rPr lang="en-US" sz="1200" dirty="0">
                <a:solidFill>
                  <a:srgbClr val="000000"/>
                </a:solidFill>
                <a:latin typeface="OpenSymbol"/>
              </a:rPr>
              <a:t> di training. Ad ogni </a:t>
            </a:r>
            <a:r>
              <a:rPr lang="en-US" sz="1200" dirty="0" err="1">
                <a:solidFill>
                  <a:srgbClr val="000000"/>
                </a:solidFill>
                <a:latin typeface="OpenSymbol"/>
              </a:rPr>
              <a:t>passo</a:t>
            </a:r>
            <a:r>
              <a:rPr lang="en-US" sz="1200" dirty="0">
                <a:solidFill>
                  <a:srgbClr val="000000"/>
                </a:solidFill>
                <a:latin typeface="OpenSymbol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Symbol"/>
              </a:rPr>
              <a:t>sceglie</a:t>
            </a:r>
            <a:r>
              <a:rPr lang="en-US" sz="1200" dirty="0">
                <a:solidFill>
                  <a:srgbClr val="000000"/>
                </a:solidFill>
                <a:latin typeface="OpenSymbol"/>
              </a:rPr>
              <a:t> la feature e la </a:t>
            </a:r>
            <a:r>
              <a:rPr lang="en-US" sz="1200" dirty="0" err="1">
                <a:solidFill>
                  <a:srgbClr val="000000"/>
                </a:solidFill>
                <a:latin typeface="OpenSymbol"/>
              </a:rPr>
              <a:t>soglia</a:t>
            </a:r>
            <a:r>
              <a:rPr lang="en-US" sz="1200" dirty="0">
                <a:solidFill>
                  <a:srgbClr val="000000"/>
                </a:solidFill>
                <a:latin typeface="OpenSymbol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Symbol"/>
              </a:rPr>
              <a:t>che</a:t>
            </a:r>
            <a:r>
              <a:rPr lang="en-US" sz="1200" dirty="0">
                <a:solidFill>
                  <a:srgbClr val="000000"/>
                </a:solidFill>
                <a:latin typeface="OpenSymbol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Symbol"/>
              </a:rPr>
              <a:t>separano</a:t>
            </a:r>
            <a:r>
              <a:rPr lang="en-US" sz="1200" dirty="0">
                <a:solidFill>
                  <a:srgbClr val="000000"/>
                </a:solidFill>
                <a:latin typeface="OpenSymbol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Symbol"/>
              </a:rPr>
              <a:t>meglio</a:t>
            </a:r>
            <a:r>
              <a:rPr lang="en-US" sz="1200" dirty="0">
                <a:solidFill>
                  <a:srgbClr val="000000"/>
                </a:solidFill>
                <a:latin typeface="OpenSymbol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Symbol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OpenSymbol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Symbol"/>
              </a:rPr>
              <a:t>dati</a:t>
            </a:r>
            <a:r>
              <a:rPr lang="en-US" sz="1200" dirty="0">
                <a:solidFill>
                  <a:srgbClr val="000000"/>
                </a:solidFill>
                <a:latin typeface="OpenSymbol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OpenSymbol"/>
              </a:rPr>
              <a:t>riducendo</a:t>
            </a:r>
            <a:r>
              <a:rPr lang="en-US" sz="1200" dirty="0">
                <a:solidFill>
                  <a:srgbClr val="000000"/>
                </a:solidFill>
                <a:latin typeface="OpenSymbol"/>
              </a:rPr>
              <a:t> al </a:t>
            </a:r>
            <a:r>
              <a:rPr lang="en-US" sz="1200" dirty="0" err="1">
                <a:solidFill>
                  <a:srgbClr val="000000"/>
                </a:solidFill>
                <a:latin typeface="OpenSymbol"/>
              </a:rPr>
              <a:t>minimo</a:t>
            </a:r>
            <a:r>
              <a:rPr lang="en-US" sz="1200" dirty="0">
                <a:solidFill>
                  <a:srgbClr val="000000"/>
                </a:solidFill>
                <a:latin typeface="OpenSymbol"/>
              </a:rPr>
              <a:t> la Gini Impurity. La </a:t>
            </a:r>
            <a:r>
              <a:rPr lang="en-US" sz="1200" dirty="0" err="1">
                <a:solidFill>
                  <a:srgbClr val="000000"/>
                </a:solidFill>
                <a:latin typeface="OpenSymbol"/>
              </a:rPr>
              <a:t>costruzione</a:t>
            </a:r>
            <a:r>
              <a:rPr lang="en-US" sz="1200" dirty="0">
                <a:solidFill>
                  <a:srgbClr val="000000"/>
                </a:solidFill>
                <a:latin typeface="OpenSymbol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Symbol"/>
              </a:rPr>
              <a:t>dell’albero</a:t>
            </a:r>
            <a:r>
              <a:rPr lang="en-US" sz="1200" dirty="0">
                <a:solidFill>
                  <a:srgbClr val="000000"/>
                </a:solidFill>
                <a:latin typeface="OpenSymbol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Symbol"/>
              </a:rPr>
              <a:t>avviene</a:t>
            </a:r>
            <a:r>
              <a:rPr lang="en-US" sz="1200" dirty="0">
                <a:solidFill>
                  <a:srgbClr val="000000"/>
                </a:solidFill>
                <a:latin typeface="OpenSymbol"/>
              </a:rPr>
              <a:t> in modo </a:t>
            </a:r>
            <a:r>
              <a:rPr lang="en-US" sz="1200" dirty="0" err="1">
                <a:solidFill>
                  <a:srgbClr val="000000"/>
                </a:solidFill>
                <a:latin typeface="OpenSymbol"/>
              </a:rPr>
              <a:t>risorsivo</a:t>
            </a:r>
            <a:r>
              <a:rPr lang="en-US" sz="1200" dirty="0">
                <a:solidFill>
                  <a:srgbClr val="000000"/>
                </a:solidFill>
                <a:latin typeface="OpenSymbol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Symbol"/>
              </a:rPr>
              <a:t>fino</a:t>
            </a:r>
            <a:r>
              <a:rPr lang="en-US" sz="1200" dirty="0">
                <a:solidFill>
                  <a:srgbClr val="000000"/>
                </a:solidFill>
                <a:latin typeface="OpenSymbol"/>
              </a:rPr>
              <a:t> ad </a:t>
            </a:r>
            <a:r>
              <a:rPr lang="en-US" sz="1200" dirty="0" err="1">
                <a:solidFill>
                  <a:srgbClr val="000000"/>
                </a:solidFill>
                <a:latin typeface="OpenSymbol"/>
              </a:rPr>
              <a:t>ottenere</a:t>
            </a:r>
            <a:r>
              <a:rPr lang="en-US" sz="1200" dirty="0">
                <a:solidFill>
                  <a:srgbClr val="000000"/>
                </a:solidFill>
                <a:latin typeface="OpenSymbol"/>
              </a:rPr>
              <a:t> nodi </a:t>
            </a:r>
            <a:r>
              <a:rPr lang="en-US" sz="1200" dirty="0" err="1">
                <a:solidFill>
                  <a:srgbClr val="000000"/>
                </a:solidFill>
                <a:latin typeface="OpenSymbol"/>
              </a:rPr>
              <a:t>foglia</a:t>
            </a:r>
            <a:r>
              <a:rPr lang="en-US" sz="1200" dirty="0">
                <a:solidFill>
                  <a:srgbClr val="000000"/>
                </a:solidFill>
                <a:latin typeface="OpenSymbol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Symbol"/>
              </a:rPr>
              <a:t>che</a:t>
            </a:r>
            <a:r>
              <a:rPr lang="en-US" sz="1200" dirty="0">
                <a:solidFill>
                  <a:srgbClr val="000000"/>
                </a:solidFill>
                <a:latin typeface="OpenSymbol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Symbol"/>
              </a:rPr>
              <a:t>rappresentano</a:t>
            </a:r>
            <a:r>
              <a:rPr lang="en-US" sz="1200" dirty="0">
                <a:solidFill>
                  <a:srgbClr val="000000"/>
                </a:solidFill>
                <a:latin typeface="OpenSymbol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Symbol"/>
              </a:rPr>
              <a:t>una</a:t>
            </a:r>
            <a:r>
              <a:rPr lang="en-US" sz="1200" dirty="0">
                <a:solidFill>
                  <a:srgbClr val="000000"/>
                </a:solidFill>
                <a:latin typeface="OpenSymbol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Symbol"/>
              </a:rPr>
              <a:t>classe</a:t>
            </a:r>
            <a:r>
              <a:rPr lang="en-US" sz="1200" dirty="0">
                <a:solidFill>
                  <a:srgbClr val="000000"/>
                </a:solidFill>
                <a:latin typeface="OpenSymbol"/>
              </a:rPr>
              <a:t>. In </a:t>
            </a:r>
            <a:r>
              <a:rPr lang="en-US" sz="1200" dirty="0" err="1">
                <a:solidFill>
                  <a:srgbClr val="000000"/>
                </a:solidFill>
                <a:latin typeface="OpenSymbol"/>
              </a:rPr>
              <a:t>fase</a:t>
            </a:r>
            <a:r>
              <a:rPr lang="en-US" sz="1200" dirty="0">
                <a:solidFill>
                  <a:srgbClr val="000000"/>
                </a:solidFill>
                <a:latin typeface="OpenSymbol"/>
              </a:rPr>
              <a:t> di </a:t>
            </a:r>
            <a:r>
              <a:rPr lang="en-US" sz="1200" dirty="0" err="1">
                <a:solidFill>
                  <a:srgbClr val="000000"/>
                </a:solidFill>
                <a:latin typeface="OpenSymbol"/>
              </a:rPr>
              <a:t>predizione</a:t>
            </a:r>
            <a:r>
              <a:rPr lang="en-US" sz="1200" dirty="0">
                <a:solidFill>
                  <a:srgbClr val="000000"/>
                </a:solidFill>
                <a:latin typeface="OpenSymbol"/>
              </a:rPr>
              <a:t>, il </a:t>
            </a:r>
            <a:r>
              <a:rPr lang="en-US" sz="1200" dirty="0" err="1">
                <a:solidFill>
                  <a:srgbClr val="000000"/>
                </a:solidFill>
                <a:latin typeface="OpenSymbol"/>
              </a:rPr>
              <a:t>campione</a:t>
            </a:r>
            <a:r>
              <a:rPr lang="en-US" sz="1200" dirty="0">
                <a:solidFill>
                  <a:srgbClr val="000000"/>
                </a:solidFill>
                <a:latin typeface="OpenSymbol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Symbol"/>
              </a:rPr>
              <a:t>viene</a:t>
            </a:r>
            <a:r>
              <a:rPr lang="en-US" sz="1200" dirty="0">
                <a:solidFill>
                  <a:srgbClr val="000000"/>
                </a:solidFill>
                <a:latin typeface="OpenSymbol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Symbol"/>
              </a:rPr>
              <a:t>fatto</a:t>
            </a:r>
            <a:r>
              <a:rPr lang="en-US" sz="1200" dirty="0">
                <a:solidFill>
                  <a:srgbClr val="000000"/>
                </a:solidFill>
                <a:latin typeface="OpenSymbol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Symbol"/>
              </a:rPr>
              <a:t>scorrere</a:t>
            </a:r>
            <a:r>
              <a:rPr lang="en-US" sz="1200" dirty="0">
                <a:solidFill>
                  <a:srgbClr val="000000"/>
                </a:solidFill>
                <a:latin typeface="OpenSymbol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Symbol"/>
              </a:rPr>
              <a:t>nell’albbero</a:t>
            </a:r>
            <a:r>
              <a:rPr lang="en-US" sz="1200" dirty="0">
                <a:solidFill>
                  <a:srgbClr val="000000"/>
                </a:solidFill>
                <a:latin typeface="OpenSymbol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Symbol"/>
              </a:rPr>
              <a:t>seguendo</a:t>
            </a:r>
            <a:r>
              <a:rPr lang="en-US" sz="1200" dirty="0">
                <a:solidFill>
                  <a:srgbClr val="000000"/>
                </a:solidFill>
                <a:latin typeface="OpenSymbol"/>
              </a:rPr>
              <a:t> le </a:t>
            </a:r>
            <a:r>
              <a:rPr lang="en-US" sz="1200" dirty="0" err="1">
                <a:solidFill>
                  <a:srgbClr val="000000"/>
                </a:solidFill>
                <a:latin typeface="OpenSymbol"/>
              </a:rPr>
              <a:t>condizioni</a:t>
            </a:r>
            <a:r>
              <a:rPr lang="en-US" sz="1200" dirty="0">
                <a:solidFill>
                  <a:srgbClr val="000000"/>
                </a:solidFill>
                <a:latin typeface="OpenSymbol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Symbol"/>
              </a:rPr>
              <a:t>fino</a:t>
            </a:r>
            <a:r>
              <a:rPr lang="en-US" sz="1200" dirty="0">
                <a:solidFill>
                  <a:srgbClr val="000000"/>
                </a:solidFill>
                <a:latin typeface="OpenSymbol"/>
              </a:rPr>
              <a:t> alla </a:t>
            </a:r>
            <a:r>
              <a:rPr lang="en-US" sz="1200" dirty="0" err="1">
                <a:solidFill>
                  <a:srgbClr val="000000"/>
                </a:solidFill>
                <a:latin typeface="OpenSymbol"/>
              </a:rPr>
              <a:t>foglia</a:t>
            </a:r>
            <a:r>
              <a:rPr lang="en-US" sz="1200" dirty="0">
                <a:solidFill>
                  <a:srgbClr val="000000"/>
                </a:solidFill>
                <a:latin typeface="OpenSymbol"/>
              </a:rPr>
              <a:t> finale</a:t>
            </a:r>
            <a:endParaRPr lang="en-US" sz="12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pic>
        <p:nvPicPr>
          <p:cNvPr id="4" name="Immagine 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E98BBF7D-A250-170C-193B-629295A3A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84" y="1151475"/>
            <a:ext cx="3187376" cy="3759363"/>
          </a:xfrm>
          <a:prstGeom prst="rect">
            <a:avLst/>
          </a:prstGeom>
        </p:spPr>
      </p:pic>
      <p:pic>
        <p:nvPicPr>
          <p:cNvPr id="2" name="Picture 1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A66552E-3A0D-91B8-C6B2-7B7C909E2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714" y="3838998"/>
            <a:ext cx="4840202" cy="10718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ttangolo 173"/>
          <p:cNvSpPr/>
          <p:nvPr/>
        </p:nvSpPr>
        <p:spPr>
          <a:xfrm>
            <a:off x="952560" y="476280"/>
            <a:ext cx="2285640" cy="952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5000" b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03</a:t>
            </a:r>
            <a:endParaRPr lang="en-US" sz="50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175" name="Rettangolo 174"/>
          <p:cNvSpPr/>
          <p:nvPr/>
        </p:nvSpPr>
        <p:spPr>
          <a:xfrm>
            <a:off x="952560" y="1428840"/>
            <a:ext cx="5519958" cy="142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4000" b="1" u="none" strike="noStrike" dirty="0" err="1">
                <a:solidFill>
                  <a:schemeClr val="dk1"/>
                </a:solidFill>
                <a:effectLst/>
                <a:uFillTx/>
                <a:latin typeface="Raleway"/>
              </a:rPr>
              <a:t>Valutazione</a:t>
            </a:r>
            <a:r>
              <a:rPr lang="en-US" sz="4000" b="1" u="none" strike="noStrike" dirty="0">
                <a:solidFill>
                  <a:schemeClr val="dk1"/>
                </a:solidFill>
                <a:effectLst/>
                <a:uFillTx/>
                <a:latin typeface="Raleway"/>
              </a:rPr>
              <a:t> e </a:t>
            </a:r>
            <a:r>
              <a:rPr lang="en-US" sz="4000" b="1" u="none" strike="noStrike" dirty="0" err="1">
                <a:solidFill>
                  <a:schemeClr val="dk1"/>
                </a:solidFill>
                <a:effectLst/>
                <a:uFillTx/>
                <a:latin typeface="Raleway"/>
              </a:rPr>
              <a:t>analisi</a:t>
            </a:r>
            <a:r>
              <a:rPr lang="en-US" sz="4000" b="1" u="none" strike="noStrike" dirty="0">
                <a:solidFill>
                  <a:schemeClr val="dk1"/>
                </a:solidFill>
                <a:effectLst/>
                <a:uFillTx/>
                <a:latin typeface="Raleway"/>
              </a:rPr>
              <a:t> </a:t>
            </a:r>
            <a:r>
              <a:rPr lang="en-US" sz="4000" b="1" u="none" strike="noStrike" dirty="0" err="1">
                <a:solidFill>
                  <a:schemeClr val="dk1"/>
                </a:solidFill>
                <a:effectLst/>
                <a:uFillTx/>
                <a:latin typeface="Raleway"/>
              </a:rPr>
              <a:t>dei</a:t>
            </a:r>
            <a:r>
              <a:rPr lang="en-US" sz="4000" b="1" u="none" strike="noStrike" dirty="0">
                <a:solidFill>
                  <a:schemeClr val="dk1"/>
                </a:solidFill>
                <a:effectLst/>
                <a:uFillTx/>
                <a:latin typeface="Raleway"/>
              </a:rPr>
              <a:t> </a:t>
            </a:r>
            <a:r>
              <a:rPr lang="en-US" sz="4000" b="0" u="none" strike="noStrike" dirty="0" err="1">
                <a:solidFill>
                  <a:schemeClr val="dk1"/>
                </a:solidFill>
                <a:effectLst/>
                <a:uFillTx/>
                <a:latin typeface="Raleway Medium"/>
              </a:rPr>
              <a:t>Risultati</a:t>
            </a:r>
            <a:endParaRPr lang="en-US" sz="40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ttangolo 175"/>
          <p:cNvSpPr/>
          <p:nvPr/>
        </p:nvSpPr>
        <p:spPr>
          <a:xfrm>
            <a:off x="476279" y="476280"/>
            <a:ext cx="5503179" cy="1428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 lnSpcReduction="9999"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000" b="1" u="none" strike="noStrike" dirty="0" err="1">
                <a:solidFill>
                  <a:schemeClr val="dk1"/>
                </a:solidFill>
                <a:effectLst/>
                <a:uFillTx/>
                <a:latin typeface="Raleway"/>
              </a:rPr>
              <a:t>Metriche</a:t>
            </a:r>
            <a:r>
              <a:rPr lang="en-US" sz="3000" b="1" u="none" strike="noStrike" dirty="0">
                <a:solidFill>
                  <a:schemeClr val="dk1"/>
                </a:solidFill>
                <a:effectLst/>
                <a:uFillTx/>
                <a:latin typeface="Raleway"/>
              </a:rPr>
              <a:t> di performance </a:t>
            </a:r>
            <a:r>
              <a:rPr lang="en-US" sz="3000" b="0" u="none" strike="noStrike" dirty="0">
                <a:solidFill>
                  <a:schemeClr val="dk1"/>
                </a:solidFill>
                <a:effectLst/>
                <a:uFillTx/>
                <a:latin typeface="Raleway Medium"/>
              </a:rPr>
              <a:t>e cross-validation </a:t>
            </a:r>
            <a:endParaRPr lang="en-US" sz="30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177" name="Rettangolo 176"/>
          <p:cNvSpPr/>
          <p:nvPr/>
        </p:nvSpPr>
        <p:spPr>
          <a:xfrm>
            <a:off x="349111" y="1905120"/>
            <a:ext cx="3169210" cy="203103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 fontScale="92500" lnSpcReduction="10000"/>
          </a:bodyPr>
          <a:lstStyle/>
          <a:p>
            <a:pPr defTabSz="914400">
              <a:lnSpc>
                <a:spcPct val="150000"/>
              </a:lnSpc>
              <a:tabLst>
                <a:tab pos="0" algn="l"/>
              </a:tabLst>
            </a:pP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Open Sans"/>
              </a:rPr>
              <a:t>Abbiamo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Open Sans"/>
              </a:rPr>
              <a:t>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Open Sans"/>
              </a:rPr>
              <a:t>valutato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Open Sans"/>
              </a:rPr>
              <a:t>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Open Sans"/>
              </a:rPr>
              <a:t>i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Open Sans"/>
              </a:rPr>
              <a:t>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Open Sans"/>
              </a:rPr>
              <a:t>modelli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Open Sans"/>
              </a:rPr>
              <a:t>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Open Sans"/>
              </a:rPr>
              <a:t>usando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Open Sans"/>
              </a:rPr>
              <a:t>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Open Sans"/>
              </a:rPr>
              <a:t>metriche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Open Sans"/>
              </a:rPr>
              <a:t> come 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Open Sans"/>
              </a:rPr>
              <a:t>accuracy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Open Sans"/>
              </a:rPr>
              <a:t>, 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Open Sans"/>
              </a:rPr>
              <a:t>precision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Open Sans"/>
              </a:rPr>
              <a:t> e </a:t>
            </a:r>
            <a:r>
              <a:rPr lang="en-US" sz="1200" b="1" dirty="0">
                <a:solidFill>
                  <a:schemeClr val="dk1"/>
                </a:solidFill>
                <a:latin typeface="Open Sans"/>
              </a:rPr>
              <a:t>recall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Open Sans"/>
              </a:rPr>
              <a:t>,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Open Sans"/>
              </a:rPr>
              <a:t>fondamentali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Open Sans"/>
              </a:rPr>
              <a:t> per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Open Sans"/>
              </a:rPr>
              <a:t>capire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Open Sans"/>
              </a:rPr>
              <a:t> la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Open Sans"/>
              </a:rPr>
              <a:t>qualità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Open Sans"/>
              </a:rPr>
              <a:t> delle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Open Sans"/>
              </a:rPr>
              <a:t>classificazioni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Open Sans"/>
              </a:rPr>
              <a:t>. </a:t>
            </a:r>
          </a:p>
          <a:p>
            <a:pPr defTabSz="914400">
              <a:lnSpc>
                <a:spcPct val="150000"/>
              </a:lnSpc>
              <a:tabLst>
                <a:tab pos="0" algn="l"/>
              </a:tabLst>
            </a:pP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Open Sans"/>
              </a:rPr>
              <a:t>La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Open Sans"/>
              </a:rPr>
              <a:t>validazione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Open San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Open Sans"/>
              </a:rPr>
              <a:t>fissata</a:t>
            </a:r>
            <a:r>
              <a:rPr lang="en-US" sz="1200" dirty="0">
                <a:solidFill>
                  <a:schemeClr val="dk1"/>
                </a:solidFill>
                <a:latin typeface="Open Sans"/>
              </a:rPr>
              <a:t> a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Open Sans"/>
              </a:rPr>
              <a:t> 10 fold ha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Open Sans"/>
              </a:rPr>
              <a:t>garantito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Open Sans"/>
              </a:rPr>
              <a:t>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Open Sans"/>
              </a:rPr>
              <a:t>che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Open Sans"/>
              </a:rPr>
              <a:t>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Open Sans"/>
              </a:rPr>
              <a:t>i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Open Sans"/>
              </a:rPr>
              <a:t>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Open Sans"/>
              </a:rPr>
              <a:t>risultati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Open Sans"/>
              </a:rPr>
              <a:t>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Open Sans"/>
              </a:rPr>
              <a:t>fossero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Open Sans"/>
              </a:rPr>
              <a:t>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Open Sans"/>
              </a:rPr>
              <a:t>affidabili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Open Sans"/>
              </a:rPr>
              <a:t> e non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Open Sans"/>
              </a:rPr>
              <a:t>dovuti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Open Sans"/>
              </a:rPr>
              <a:t> al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Open Sans"/>
              </a:rPr>
              <a:t>caso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Open Sans"/>
              </a:rPr>
              <a:t>,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Open Sans"/>
              </a:rPr>
              <a:t>mostrando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Open Sans"/>
              </a:rPr>
              <a:t> performance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Open Sans"/>
              </a:rPr>
              <a:t>realistiche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Open Sans"/>
              </a:rPr>
              <a:t>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Open Sans"/>
              </a:rPr>
              <a:t>su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Open Sans"/>
              </a:rPr>
              <a:t>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Open Sans"/>
              </a:rPr>
              <a:t>dati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Open Sans"/>
              </a:rPr>
              <a:t>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Open Sans"/>
              </a:rPr>
              <a:t>mai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Open Sans"/>
              </a:rPr>
              <a:t> </a:t>
            </a:r>
            <a:r>
              <a:rPr lang="en-US" sz="1200" b="0" u="none" strike="noStrike" dirty="0" err="1">
                <a:solidFill>
                  <a:schemeClr val="dk1"/>
                </a:solidFill>
                <a:effectLst/>
                <a:uFillTx/>
                <a:latin typeface="Open Sans"/>
              </a:rPr>
              <a:t>visti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Open Sans"/>
              </a:rPr>
              <a:t> prima.</a:t>
            </a:r>
            <a:endParaRPr lang="en-US" sz="12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7101CFB2-26FE-E17C-BF4D-0158D3D0B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38" r="81" b="28183"/>
          <a:stretch>
            <a:fillRect/>
          </a:stretch>
        </p:blipFill>
        <p:spPr bwMode="auto">
          <a:xfrm>
            <a:off x="3744272" y="1689520"/>
            <a:ext cx="5139337" cy="224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52C5E-D272-F936-1B31-B0C2B7ECD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57DA4C3-C020-7D38-3180-F8D38349959D}"/>
              </a:ext>
            </a:extLst>
          </p:cNvPr>
          <p:cNvSpPr txBox="1"/>
          <p:nvPr/>
        </p:nvSpPr>
        <p:spPr>
          <a:xfrm>
            <a:off x="1564422" y="264639"/>
            <a:ext cx="4918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latin typeface="Bookman Old Style" panose="02050604050505020204" pitchFamily="18" charset="0"/>
              </a:rPr>
              <a:t>Mushroom</a:t>
            </a:r>
            <a:r>
              <a:rPr lang="it-IT" sz="2400" dirty="0">
                <a:latin typeface="Bookman Old Style" panose="02050604050505020204" pitchFamily="18" charset="0"/>
              </a:rPr>
              <a:t> vs Rice</a:t>
            </a:r>
          </a:p>
        </p:txBody>
      </p:sp>
      <p:pic>
        <p:nvPicPr>
          <p:cNvPr id="5" name="Immagine 4" descr="Immagine che contiene testo, schermata, Carattere, menu&#10;&#10;Il contenuto generato dall'IA potrebbe non essere corretto.">
            <a:extLst>
              <a:ext uri="{FF2B5EF4-FFF2-40B4-BE49-F238E27FC236}">
                <a16:creationId xmlns:a16="http://schemas.microsoft.com/office/drawing/2014/main" id="{17FA51BC-55FC-67C2-0779-37CD926F8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888" y="920503"/>
            <a:ext cx="3695928" cy="4018588"/>
          </a:xfrm>
          <a:prstGeom prst="rect">
            <a:avLst/>
          </a:prstGeom>
        </p:spPr>
      </p:pic>
      <p:pic>
        <p:nvPicPr>
          <p:cNvPr id="7" name="Immagine 6" descr="Immagine che contiene testo, schermata, Carattere, menu&#10;&#10;Il contenuto generato dall'IA potrebbe non essere corretto.">
            <a:extLst>
              <a:ext uri="{FF2B5EF4-FFF2-40B4-BE49-F238E27FC236}">
                <a16:creationId xmlns:a16="http://schemas.microsoft.com/office/drawing/2014/main" id="{BA3A1DD4-0D77-4B30-67C8-DAE11F1C0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83" y="920503"/>
            <a:ext cx="3725180" cy="401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41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923760" y="1817441"/>
            <a:ext cx="4885920" cy="75403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000" b="1" u="none" strike="noStrike" dirty="0" err="1">
                <a:solidFill>
                  <a:schemeClr val="dk1"/>
                </a:solidFill>
                <a:effectLst/>
                <a:uFillTx/>
                <a:latin typeface="Raleway"/>
                <a:ea typeface="Raleway"/>
              </a:rPr>
              <a:t>Introduzione</a:t>
            </a:r>
            <a:r>
              <a:rPr lang="en-US" sz="4000" b="1" u="none" strike="noStrike" dirty="0">
                <a:solidFill>
                  <a:schemeClr val="dk1"/>
                </a:solidFill>
                <a:effectLst/>
                <a:uFillTx/>
                <a:latin typeface="Raleway"/>
                <a:ea typeface="Raleway"/>
              </a:rPr>
              <a:t> </a:t>
            </a:r>
            <a:endParaRPr lang="fr-FR" sz="4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923760" y="2647800"/>
            <a:ext cx="4885920" cy="1339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70000" lnSpcReduction="20000"/>
          </a:bodyPr>
          <a:lstStyle/>
          <a:p>
            <a:pPr indent="0"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1600" b="0" u="none" strike="noStrike" dirty="0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In questo progetto andremmo ad analizzare </a:t>
            </a:r>
            <a:r>
              <a:rPr lang="it-IT" sz="1600" b="0" u="none" strike="noStrike" noProof="0" dirty="0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i</a:t>
            </a:r>
            <a:r>
              <a:rPr lang="en-US" sz="1600" b="0" u="none" strike="noStrike" dirty="0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 dataset Mushroom e Rice. Addestreremo dei </a:t>
            </a:r>
            <a:r>
              <a:rPr lang="it-IT" sz="1600" b="0" u="none" strike="noStrike" noProof="0" dirty="0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modelli</a:t>
            </a:r>
            <a:r>
              <a:rPr lang="en-US" sz="1600" b="0" u="none" strike="noStrike" dirty="0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 di </a:t>
            </a:r>
            <a:r>
              <a:rPr lang="it-IT" sz="1600" b="0" u="none" strike="noStrike" noProof="0" dirty="0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classificazione</a:t>
            </a:r>
            <a:r>
              <a:rPr lang="en-US" sz="1600" b="0" u="none" strike="noStrike" dirty="0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 in </a:t>
            </a:r>
            <a:r>
              <a:rPr lang="en-US" sz="1600" b="0" u="none" strike="noStrike" dirty="0" err="1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grado</a:t>
            </a:r>
            <a:r>
              <a:rPr lang="en-US" sz="1600" b="0" u="none" strike="noStrike" dirty="0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 di </a:t>
            </a:r>
            <a:r>
              <a:rPr lang="en-US" sz="1600" b="0" u="none" strike="noStrike" dirty="0" err="1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categorizzare</a:t>
            </a:r>
            <a:r>
              <a:rPr lang="en-US" sz="1600" b="0" u="none" strike="noStrike" dirty="0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 </a:t>
            </a:r>
            <a:r>
              <a:rPr lang="en-US" sz="1600" b="0" u="none" strike="noStrike" dirty="0" err="1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i</a:t>
            </a:r>
            <a:r>
              <a:rPr lang="en-US" sz="1600" b="0" u="none" strike="noStrike" dirty="0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 </a:t>
            </a:r>
            <a:r>
              <a:rPr lang="en-US" sz="1600" b="0" u="none" strike="noStrike" dirty="0" err="1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diversi</a:t>
            </a:r>
            <a:r>
              <a:rPr lang="en-US" sz="1600" b="0" u="none" strike="noStrike" dirty="0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 </a:t>
            </a:r>
            <a:r>
              <a:rPr lang="en-US" sz="1600" b="0" u="none" strike="noStrike" dirty="0" err="1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dati</a:t>
            </a:r>
            <a:r>
              <a:rPr lang="en-US" sz="1600" dirty="0">
                <a:solidFill>
                  <a:schemeClr val="dk1"/>
                </a:solidFill>
                <a:latin typeface="Open Sans"/>
                <a:ea typeface="Open Sans"/>
              </a:rPr>
              <a:t> in base alle loro </a:t>
            </a:r>
            <a:r>
              <a:rPr lang="en-US" sz="1600" dirty="0" err="1">
                <a:solidFill>
                  <a:schemeClr val="dk1"/>
                </a:solidFill>
                <a:latin typeface="Open Sans"/>
                <a:ea typeface="Open Sans"/>
              </a:rPr>
              <a:t>caratteristiche</a:t>
            </a:r>
            <a:r>
              <a:rPr lang="en-US" sz="1600" dirty="0">
                <a:solidFill>
                  <a:schemeClr val="dk1"/>
                </a:solidFill>
                <a:latin typeface="Open Sans"/>
                <a:ea typeface="Open Sans"/>
              </a:rPr>
              <a:t>. </a:t>
            </a:r>
            <a:r>
              <a:rPr lang="en-US" sz="1600" dirty="0" err="1">
                <a:solidFill>
                  <a:schemeClr val="dk1"/>
                </a:solidFill>
                <a:latin typeface="Open Sans"/>
                <a:ea typeface="Open Sans"/>
              </a:rPr>
              <a:t>Mostrando</a:t>
            </a:r>
            <a:r>
              <a:rPr lang="en-US" sz="1600" dirty="0">
                <a:solidFill>
                  <a:schemeClr val="dk1"/>
                </a:solidFill>
                <a:latin typeface="Open Sans"/>
                <a:ea typeface="Open Sans"/>
              </a:rPr>
              <a:t> le relative </a:t>
            </a:r>
            <a:r>
              <a:rPr lang="en-US" sz="1600" dirty="0" err="1">
                <a:solidFill>
                  <a:schemeClr val="dk1"/>
                </a:solidFill>
                <a:latin typeface="Open Sans"/>
                <a:ea typeface="Open Sans"/>
              </a:rPr>
              <a:t>metriche</a:t>
            </a:r>
            <a:r>
              <a:rPr lang="en-US" sz="1600" dirty="0">
                <a:solidFill>
                  <a:schemeClr val="dk1"/>
                </a:solidFill>
                <a:latin typeface="Open Sans"/>
                <a:ea typeface="Open Sans"/>
              </a:rPr>
              <a:t> di ogni </a:t>
            </a:r>
            <a:r>
              <a:rPr lang="en-US" sz="1600" dirty="0" err="1">
                <a:solidFill>
                  <a:schemeClr val="dk1"/>
                </a:solidFill>
                <a:latin typeface="Open Sans"/>
                <a:ea typeface="Open Sans"/>
              </a:rPr>
              <a:t>algoritmo</a:t>
            </a:r>
            <a:r>
              <a:rPr lang="en-US" sz="1600" dirty="0">
                <a:solidFill>
                  <a:schemeClr val="dk1"/>
                </a:solidFill>
                <a:latin typeface="Open Sans"/>
                <a:ea typeface="Open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Open Sans"/>
                <a:ea typeface="Open Sans"/>
              </a:rPr>
              <a:t>andremo</a:t>
            </a:r>
            <a:r>
              <a:rPr lang="en-US" sz="1600" dirty="0">
                <a:solidFill>
                  <a:schemeClr val="dk1"/>
                </a:solidFill>
                <a:latin typeface="Open Sans"/>
                <a:ea typeface="Open Sans"/>
              </a:rPr>
              <a:t> a </a:t>
            </a:r>
            <a:r>
              <a:rPr lang="en-US" sz="1600" dirty="0" err="1">
                <a:solidFill>
                  <a:schemeClr val="dk1"/>
                </a:solidFill>
                <a:latin typeface="Open Sans"/>
                <a:ea typeface="Open Sans"/>
              </a:rPr>
              <a:t>valutare</a:t>
            </a:r>
            <a:r>
              <a:rPr lang="en-US" sz="1600" dirty="0">
                <a:solidFill>
                  <a:schemeClr val="dk1"/>
                </a:solidFill>
                <a:latin typeface="Open Sans"/>
                <a:ea typeface="Open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Open Sans"/>
                <a:ea typeface="Open Sans"/>
              </a:rPr>
              <a:t>l’efficacia</a:t>
            </a:r>
            <a:r>
              <a:rPr lang="en-US" sz="1600" dirty="0">
                <a:solidFill>
                  <a:schemeClr val="dk1"/>
                </a:solidFill>
                <a:latin typeface="Open Sans"/>
                <a:ea typeface="Open Sans"/>
              </a:rPr>
              <a:t> dei </a:t>
            </a:r>
            <a:r>
              <a:rPr lang="en-US" sz="1600" dirty="0" err="1">
                <a:solidFill>
                  <a:schemeClr val="dk1"/>
                </a:solidFill>
                <a:latin typeface="Open Sans"/>
                <a:ea typeface="Open Sans"/>
              </a:rPr>
              <a:t>vari</a:t>
            </a:r>
            <a:r>
              <a:rPr lang="en-US" sz="1600" dirty="0">
                <a:solidFill>
                  <a:schemeClr val="dk1"/>
                </a:solidFill>
                <a:latin typeface="Open Sans"/>
                <a:ea typeface="Open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Open Sans"/>
                <a:ea typeface="Open Sans"/>
              </a:rPr>
              <a:t>modelli</a:t>
            </a:r>
            <a:r>
              <a:rPr lang="en-US" sz="1600" dirty="0">
                <a:solidFill>
                  <a:schemeClr val="dk1"/>
                </a:solidFill>
                <a:latin typeface="Open Sans"/>
                <a:ea typeface="Open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Open Sans"/>
                <a:ea typeface="Open Sans"/>
              </a:rPr>
              <a:t>implementati</a:t>
            </a:r>
            <a:r>
              <a:rPr lang="en-US" sz="1600" dirty="0">
                <a:solidFill>
                  <a:schemeClr val="dk1"/>
                </a:solidFill>
                <a:latin typeface="Open Sans"/>
                <a:ea typeface="Open Sans"/>
              </a:rPr>
              <a:t>.</a:t>
            </a:r>
            <a:endParaRPr lang="en-US" sz="16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grpSp>
        <p:nvGrpSpPr>
          <p:cNvPr id="131" name="Google Shape;224;p31"/>
          <p:cNvGrpSpPr/>
          <p:nvPr/>
        </p:nvGrpSpPr>
        <p:grpSpPr>
          <a:xfrm>
            <a:off x="6610320" y="1622520"/>
            <a:ext cx="1666800" cy="1972800"/>
            <a:chOff x="6610320" y="1622520"/>
            <a:chExt cx="1666800" cy="1972800"/>
          </a:xfrm>
        </p:grpSpPr>
        <p:sp>
          <p:nvSpPr>
            <p:cNvPr id="132" name="Google Shape;225;p31"/>
            <p:cNvSpPr/>
            <p:nvPr/>
          </p:nvSpPr>
          <p:spPr>
            <a:xfrm>
              <a:off x="6937200" y="1622520"/>
              <a:ext cx="1339920" cy="1339920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 dirty="0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cxnSp>
          <p:nvCxnSpPr>
            <p:cNvPr id="133" name="Google Shape;226;p31"/>
            <p:cNvCxnSpPr/>
            <p:nvPr/>
          </p:nvCxnSpPr>
          <p:spPr>
            <a:xfrm flipV="1">
              <a:off x="6610320" y="2687760"/>
              <a:ext cx="907920" cy="90792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ttangolo 178"/>
          <p:cNvSpPr/>
          <p:nvPr/>
        </p:nvSpPr>
        <p:spPr>
          <a:xfrm>
            <a:off x="476460" y="2095650"/>
            <a:ext cx="8191080" cy="952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 lnSpcReduction="9999"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000" b="1" u="none" strike="noStrike" dirty="0" err="1">
                <a:solidFill>
                  <a:schemeClr val="dk1"/>
                </a:solidFill>
                <a:effectLst/>
                <a:uFillTx/>
                <a:latin typeface="Raleway"/>
              </a:rPr>
              <a:t>Visualizzazioni</a:t>
            </a:r>
            <a:r>
              <a:rPr lang="en-US" sz="3000" b="1" dirty="0">
                <a:solidFill>
                  <a:schemeClr val="dk1"/>
                </a:solidFill>
                <a:latin typeface="Raleway"/>
              </a:rPr>
              <a:t> delle</a:t>
            </a:r>
            <a:r>
              <a:rPr lang="en-US" sz="3000" b="1" u="none" strike="noStrike" dirty="0">
                <a:solidFill>
                  <a:schemeClr val="dk1"/>
                </a:solidFill>
                <a:effectLst/>
                <a:uFillTx/>
                <a:latin typeface="Raleway"/>
              </a:rPr>
              <a:t> </a:t>
            </a:r>
            <a:r>
              <a:rPr lang="en-US" sz="3000" b="1" u="none" strike="noStrike" dirty="0" err="1">
                <a:solidFill>
                  <a:schemeClr val="dk1"/>
                </a:solidFill>
                <a:effectLst/>
                <a:uFillTx/>
                <a:latin typeface="Raleway"/>
              </a:rPr>
              <a:t>matrici</a:t>
            </a:r>
            <a:r>
              <a:rPr lang="en-US" sz="3000" b="1" u="none" strike="noStrike" dirty="0">
                <a:solidFill>
                  <a:schemeClr val="dk1"/>
                </a:solidFill>
                <a:effectLst/>
                <a:uFillTx/>
                <a:latin typeface="Raleway"/>
              </a:rPr>
              <a:t> di </a:t>
            </a:r>
            <a:r>
              <a:rPr lang="en-US" sz="3000" b="0" u="none" strike="noStrike" dirty="0" err="1">
                <a:solidFill>
                  <a:schemeClr val="dk1"/>
                </a:solidFill>
                <a:effectLst/>
                <a:uFillTx/>
                <a:latin typeface="Raleway Medium"/>
              </a:rPr>
              <a:t>confusione</a:t>
            </a:r>
            <a:r>
              <a:rPr lang="en-US" sz="3000" b="0" u="none" strike="noStrike" dirty="0">
                <a:solidFill>
                  <a:schemeClr val="dk1"/>
                </a:solidFill>
                <a:effectLst/>
                <a:uFillTx/>
                <a:latin typeface="Raleway Medium"/>
              </a:rPr>
              <a:t>, </a:t>
            </a:r>
            <a:r>
              <a:rPr lang="en-US" sz="3000" b="0" u="none" strike="noStrike" dirty="0" err="1">
                <a:solidFill>
                  <a:schemeClr val="dk1"/>
                </a:solidFill>
                <a:effectLst/>
                <a:uFillTx/>
                <a:latin typeface="Raleway Medium"/>
              </a:rPr>
              <a:t>confini</a:t>
            </a:r>
            <a:r>
              <a:rPr lang="en-US" sz="3000" b="0" u="none" strike="noStrike" dirty="0">
                <a:solidFill>
                  <a:schemeClr val="dk1"/>
                </a:solidFill>
                <a:effectLst/>
                <a:uFillTx/>
                <a:latin typeface="Raleway Medium"/>
              </a:rPr>
              <a:t> </a:t>
            </a:r>
            <a:r>
              <a:rPr lang="en-US" sz="3000" b="0" u="none" strike="noStrike" dirty="0" err="1">
                <a:solidFill>
                  <a:schemeClr val="dk1"/>
                </a:solidFill>
                <a:effectLst/>
                <a:uFillTx/>
                <a:latin typeface="Raleway Medium"/>
              </a:rPr>
              <a:t>decisionali</a:t>
            </a:r>
            <a:endParaRPr lang="en-US" sz="30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8A814-C218-CA06-157B-2144B0A66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C99526F-5C46-E6F7-4597-10F3282ACF0D}"/>
              </a:ext>
            </a:extLst>
          </p:cNvPr>
          <p:cNvSpPr txBox="1"/>
          <p:nvPr/>
        </p:nvSpPr>
        <p:spPr>
          <a:xfrm>
            <a:off x="1942113" y="245638"/>
            <a:ext cx="52597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latin typeface="Raleway Medium" pitchFamily="2" charset="0"/>
              </a:rPr>
              <a:t>Matrice di confusione Dataset </a:t>
            </a:r>
            <a:r>
              <a:rPr lang="it-IT" sz="2000" b="1" dirty="0" err="1">
                <a:latin typeface="Raleway Medium" pitchFamily="2" charset="0"/>
              </a:rPr>
              <a:t>Mushroom</a:t>
            </a:r>
            <a:endParaRPr lang="it-IT" sz="2000" b="1" dirty="0">
              <a:latin typeface="Raleway Medium" pitchFamily="2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1877CB6-BA78-450C-2CB0-71F5868FD9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5" y="791034"/>
            <a:ext cx="3188681" cy="2391511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77E77F3-2EF0-F63F-FD4D-1BB0554E07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659" y="2647754"/>
            <a:ext cx="3188681" cy="239151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FF72079E-B41E-A1BE-27D4-454FB91AC7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916" y="791034"/>
            <a:ext cx="3188681" cy="239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995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F1E6D-6589-6B44-F208-9044CCCCA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2A88FAE9-612E-C314-BDE6-9F99BB9E2662}"/>
              </a:ext>
            </a:extLst>
          </p:cNvPr>
          <p:cNvSpPr txBox="1"/>
          <p:nvPr/>
        </p:nvSpPr>
        <p:spPr>
          <a:xfrm>
            <a:off x="2212872" y="233527"/>
            <a:ext cx="4718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latin typeface="Raleway Medium" pitchFamily="2" charset="0"/>
              </a:rPr>
              <a:t>Matrice di confusione Dataset Rice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4C2CE3C-41B9-37B3-7D54-23C7920F44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066" y="2552820"/>
            <a:ext cx="3142872" cy="235715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1FF7545-A019-4E9A-666C-F5735CB1ED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460" y="857189"/>
            <a:ext cx="3202202" cy="240165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6881391-0F5A-AC9B-9ACE-64D10B5DAC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8" y="857189"/>
            <a:ext cx="3202202" cy="240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248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914C7C2F-CE11-2C0F-F241-7C44A19BF1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33" y="722902"/>
            <a:ext cx="7374134" cy="412520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53ADAA2-4803-C104-8B9C-B0B1C2D47AE9}"/>
              </a:ext>
            </a:extLst>
          </p:cNvPr>
          <p:cNvSpPr txBox="1"/>
          <p:nvPr/>
        </p:nvSpPr>
        <p:spPr>
          <a:xfrm>
            <a:off x="2270234" y="95337"/>
            <a:ext cx="432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 err="1">
                <a:latin typeface="Raleway Medium" pitchFamily="2" charset="0"/>
              </a:rPr>
              <a:t>Decision-tree</a:t>
            </a:r>
            <a:r>
              <a:rPr lang="it-IT" sz="2000" b="1" dirty="0">
                <a:latin typeface="Raleway Medium" pitchFamily="2" charset="0"/>
              </a:rPr>
              <a:t> Dataset </a:t>
            </a:r>
            <a:r>
              <a:rPr lang="it-IT" sz="2000" b="1" dirty="0" err="1">
                <a:latin typeface="Raleway Medium" pitchFamily="2" charset="0"/>
              </a:rPr>
              <a:t>Mushroom</a:t>
            </a:r>
            <a:endParaRPr lang="it-IT" sz="2000" b="1" dirty="0">
              <a:latin typeface="Raleway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754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3C491-D6E0-2FD8-50CB-4AC99DE5C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620" y="198744"/>
            <a:ext cx="7703640" cy="572400"/>
          </a:xfrm>
        </p:spPr>
        <p:txBody>
          <a:bodyPr/>
          <a:lstStyle/>
          <a:p>
            <a:pPr algn="ctr"/>
            <a:r>
              <a:rPr lang="it-IT" sz="2000" b="1" dirty="0" err="1">
                <a:latin typeface="Raleway Medium" pitchFamily="2" charset="0"/>
                <a:ea typeface="+mn-ea"/>
                <a:cs typeface="+mn-cs"/>
              </a:rPr>
              <a:t>Decision-tree</a:t>
            </a:r>
            <a:r>
              <a:rPr lang="it-IT" sz="2000" b="1" dirty="0">
                <a:latin typeface="Raleway Medium" pitchFamily="2" charset="0"/>
                <a:ea typeface="+mn-ea"/>
                <a:cs typeface="+mn-cs"/>
              </a:rPr>
              <a:t> Dataset Rice</a:t>
            </a:r>
          </a:p>
        </p:txBody>
      </p:sp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AAF51FE2-9634-C6ED-22D7-2708B2B3CF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40" y="859705"/>
            <a:ext cx="7772400" cy="392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07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9A8B4-8632-9FFF-E5BE-B97B4E1C1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9F51D27A-D182-BAE5-A935-5AFB329C4EC8}"/>
              </a:ext>
            </a:extLst>
          </p:cNvPr>
          <p:cNvSpPr txBox="1"/>
          <p:nvPr/>
        </p:nvSpPr>
        <p:spPr>
          <a:xfrm>
            <a:off x="162236" y="1236088"/>
            <a:ext cx="2624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latin typeface="Raleway Medium" pitchFamily="2" charset="0"/>
              </a:rPr>
              <a:t>KNN Dataset </a:t>
            </a:r>
            <a:r>
              <a:rPr lang="it-IT" sz="2000" b="1" dirty="0" err="1">
                <a:latin typeface="Raleway Medium" pitchFamily="2" charset="0"/>
              </a:rPr>
              <a:t>Mushroom</a:t>
            </a:r>
            <a:endParaRPr lang="it-IT" sz="2000" b="1" dirty="0">
              <a:latin typeface="Raleway Medium" pitchFamily="2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D8C0E35-A764-12CD-D5DA-C9DF16769F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974" y="156829"/>
            <a:ext cx="5645337" cy="47044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9D2AC2C-4B75-D064-44C9-0624B8E148EA}"/>
              </a:ext>
            </a:extLst>
          </p:cNvPr>
          <p:cNvSpPr txBox="1"/>
          <p:nvPr/>
        </p:nvSpPr>
        <p:spPr>
          <a:xfrm>
            <a:off x="162236" y="2180492"/>
            <a:ext cx="29867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000" dirty="0"/>
              <a:t>Rappresentazione grafica di come l’ algoritmo tagli lo spazio delle feature per separare le classi.</a:t>
            </a:r>
          </a:p>
          <a:p>
            <a:pPr algn="just"/>
            <a:endParaRPr lang="it-IT" sz="1000" b="1" dirty="0"/>
          </a:p>
          <a:p>
            <a:pPr algn="just"/>
            <a:r>
              <a:rPr lang="it-IT" sz="1000" b="1" dirty="0"/>
              <a:t>Riduzione della Dimensionalità (PCA):</a:t>
            </a:r>
            <a:r>
              <a:rPr lang="it-IT" sz="1000" dirty="0"/>
              <a:t> </a:t>
            </a:r>
          </a:p>
          <a:p>
            <a:pPr algn="just"/>
            <a:r>
              <a:rPr lang="it-IT" sz="1000" dirty="0"/>
              <a:t>Poiché il dataset ha oltre 20 feature, abbiamo utilizzato la </a:t>
            </a:r>
            <a:r>
              <a:rPr lang="it-IT" sz="1000" b="1" dirty="0" err="1"/>
              <a:t>Principal</a:t>
            </a:r>
            <a:r>
              <a:rPr lang="it-IT" sz="1000" b="1" dirty="0"/>
              <a:t> Component Analysis</a:t>
            </a:r>
            <a:r>
              <a:rPr lang="it-IT" sz="1000" dirty="0"/>
              <a:t> per proiettare i dati in un piano 2D, permettendoci di vedere le aree di competenza di ogni classe.</a:t>
            </a:r>
          </a:p>
          <a:p>
            <a:pPr algn="just"/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4082853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3DF57-CBF5-BEEE-1285-829A0D9CD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8E5071FB-D8A4-F1E7-E76B-86152B72D34A}"/>
              </a:ext>
            </a:extLst>
          </p:cNvPr>
          <p:cNvSpPr txBox="1"/>
          <p:nvPr/>
        </p:nvSpPr>
        <p:spPr>
          <a:xfrm>
            <a:off x="513331" y="1261313"/>
            <a:ext cx="2284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latin typeface="Raleway Medium" pitchFamily="2" charset="0"/>
              </a:rPr>
              <a:t>KNN Dataset Rice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973A126-AF17-E2B3-BDDA-D0F7C77F653D}"/>
              </a:ext>
            </a:extLst>
          </p:cNvPr>
          <p:cNvSpPr txBox="1"/>
          <p:nvPr/>
        </p:nvSpPr>
        <p:spPr>
          <a:xfrm>
            <a:off x="162236" y="2180492"/>
            <a:ext cx="29867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000" dirty="0"/>
              <a:t>Rappresentazione grafica di come l’ algoritmo tagli lo spazio delle feature per separare le classi.</a:t>
            </a:r>
          </a:p>
          <a:p>
            <a:pPr algn="just"/>
            <a:endParaRPr lang="it-IT" sz="1000" b="1" dirty="0"/>
          </a:p>
          <a:p>
            <a:pPr algn="just"/>
            <a:r>
              <a:rPr lang="it-IT" sz="1000" b="1" dirty="0"/>
              <a:t>Riduzione della Dimensionalità (PCA):</a:t>
            </a:r>
            <a:r>
              <a:rPr lang="it-IT" sz="1000" dirty="0"/>
              <a:t> </a:t>
            </a:r>
          </a:p>
          <a:p>
            <a:pPr algn="just"/>
            <a:r>
              <a:rPr lang="it-IT" sz="1000" dirty="0"/>
              <a:t>Poiché il dataset ha più di 6 feature, abbiamo utilizzato la </a:t>
            </a:r>
            <a:r>
              <a:rPr lang="it-IT" sz="1000" b="1" dirty="0" err="1"/>
              <a:t>Principal</a:t>
            </a:r>
            <a:r>
              <a:rPr lang="it-IT" sz="1000" b="1" dirty="0"/>
              <a:t> Component Analysis</a:t>
            </a:r>
            <a:r>
              <a:rPr lang="it-IT" sz="1000" dirty="0"/>
              <a:t> per proiettare i dati in un piano 2D, permettendoci di vedere le aree di competenza di ogni classe.</a:t>
            </a:r>
          </a:p>
          <a:p>
            <a:pPr algn="just"/>
            <a:endParaRPr lang="it-IT" sz="1000" dirty="0"/>
          </a:p>
        </p:txBody>
      </p:sp>
      <p:pic>
        <p:nvPicPr>
          <p:cNvPr id="4" name="Picture 3" descr="A screen shot of a graph&#10;&#10;AI-generated content may be incorrect.">
            <a:extLst>
              <a:ext uri="{FF2B5EF4-FFF2-40B4-BE49-F238E27FC236}">
                <a16:creationId xmlns:a16="http://schemas.microsoft.com/office/drawing/2014/main" id="{33A4AEC5-B36E-5ABD-E017-08AC78D6F6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611" y="189186"/>
            <a:ext cx="5718153" cy="476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104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923760" y="1247760"/>
            <a:ext cx="4885920" cy="1323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000" b="1" u="none" strike="noStrike" dirty="0" err="1">
                <a:solidFill>
                  <a:schemeClr val="dk1"/>
                </a:solidFill>
                <a:effectLst/>
                <a:uFillTx/>
                <a:latin typeface="Raleway"/>
                <a:ea typeface="Raleway"/>
              </a:rPr>
              <a:t>Analisi</a:t>
            </a:r>
            <a:r>
              <a:rPr lang="en-US" sz="4000" b="1" u="none" strike="noStrike" dirty="0">
                <a:solidFill>
                  <a:schemeClr val="dk1"/>
                </a:solidFill>
                <a:effectLst/>
                <a:uFillTx/>
                <a:latin typeface="Raleway"/>
                <a:ea typeface="Raleway"/>
              </a:rPr>
              <a:t> </a:t>
            </a:r>
            <a:r>
              <a:rPr lang="en-US" sz="4000" b="1" u="none" strike="noStrike" dirty="0" err="1">
                <a:solidFill>
                  <a:schemeClr val="dk1"/>
                </a:solidFill>
                <a:effectLst/>
                <a:uFillTx/>
                <a:latin typeface="Raleway"/>
                <a:ea typeface="Raleway"/>
              </a:rPr>
              <a:t>comparativa</a:t>
            </a:r>
            <a:r>
              <a:rPr lang="en-US" sz="4000" b="1" u="none" strike="noStrike" dirty="0">
                <a:solidFill>
                  <a:schemeClr val="dk1"/>
                </a:solidFill>
                <a:effectLst/>
                <a:uFillTx/>
                <a:latin typeface="Raleway"/>
                <a:ea typeface="Raleway"/>
              </a:rPr>
              <a:t> </a:t>
            </a:r>
            <a:r>
              <a:rPr lang="en-US" sz="4000" b="0" u="none" strike="noStrike" dirty="0">
                <a:solidFill>
                  <a:schemeClr val="dk1"/>
                </a:solidFill>
                <a:effectLst/>
                <a:uFillTx/>
                <a:latin typeface="Raleway"/>
                <a:ea typeface="Raleway"/>
              </a:rPr>
              <a:t>e </a:t>
            </a:r>
            <a:r>
              <a:rPr lang="en-US" sz="4000" b="0" u="none" strike="noStrike" dirty="0" err="1">
                <a:solidFill>
                  <a:schemeClr val="dk1"/>
                </a:solidFill>
                <a:effectLst/>
                <a:uFillTx/>
                <a:latin typeface="Raleway"/>
                <a:ea typeface="Raleway"/>
              </a:rPr>
              <a:t>conclusioni</a:t>
            </a:r>
            <a:endParaRPr lang="fr-FR" sz="4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subTitle"/>
          </p:nvPr>
        </p:nvSpPr>
        <p:spPr>
          <a:xfrm>
            <a:off x="923760" y="2647800"/>
            <a:ext cx="4885920" cy="11710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77500" lnSpcReduction="20000"/>
          </a:bodyPr>
          <a:lstStyle/>
          <a:p>
            <a:pPr indent="0"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1600" b="0" u="none" strike="noStrike" dirty="0" err="1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Confrontare</a:t>
            </a:r>
            <a:r>
              <a:rPr lang="en-US" sz="1600" b="0" u="none" strike="noStrike" dirty="0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 </a:t>
            </a:r>
            <a:r>
              <a:rPr lang="en-US" sz="1600" b="0" u="none" strike="noStrike" dirty="0" err="1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i</a:t>
            </a:r>
            <a:r>
              <a:rPr lang="en-US" sz="1600" b="0" u="none" strike="noStrike" dirty="0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 tempi di </a:t>
            </a:r>
            <a:r>
              <a:rPr lang="en-US" sz="1600" b="0" u="none" strike="noStrike" dirty="0" err="1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esecuzione</a:t>
            </a:r>
            <a:r>
              <a:rPr lang="en-US" sz="1600" b="0" u="none" strike="noStrike" dirty="0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 degli </a:t>
            </a:r>
            <a:r>
              <a:rPr lang="en-US" sz="1600" b="0" u="none" strike="noStrike" dirty="0" err="1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algoritmi</a:t>
            </a:r>
            <a:r>
              <a:rPr lang="en-US" sz="1600" dirty="0">
                <a:solidFill>
                  <a:schemeClr val="dk1"/>
                </a:solidFill>
                <a:latin typeface="Open Sans"/>
                <a:ea typeface="Open Sans"/>
              </a:rPr>
              <a:t>, </a:t>
            </a:r>
            <a:r>
              <a:rPr lang="en-US" sz="1600" dirty="0" err="1">
                <a:solidFill>
                  <a:schemeClr val="dk1"/>
                </a:solidFill>
                <a:latin typeface="Open Sans"/>
                <a:ea typeface="Open Sans"/>
              </a:rPr>
              <a:t>confronto</a:t>
            </a:r>
            <a:r>
              <a:rPr lang="en-US" sz="1600" dirty="0">
                <a:solidFill>
                  <a:schemeClr val="dk1"/>
                </a:solidFill>
                <a:latin typeface="Open Sans"/>
                <a:ea typeface="Open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Open Sans"/>
                <a:ea typeface="Open Sans"/>
              </a:rPr>
              <a:t>tra</a:t>
            </a:r>
            <a:r>
              <a:rPr lang="en-US" sz="1600" dirty="0">
                <a:solidFill>
                  <a:schemeClr val="dk1"/>
                </a:solidFill>
                <a:latin typeface="Open Sans"/>
                <a:ea typeface="Open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Open Sans"/>
                <a:ea typeface="Open Sans"/>
              </a:rPr>
              <a:t>costo</a:t>
            </a:r>
            <a:r>
              <a:rPr lang="en-US" sz="1600" dirty="0">
                <a:solidFill>
                  <a:schemeClr val="dk1"/>
                </a:solidFill>
                <a:latin typeface="Open Sans"/>
                <a:ea typeface="Open Sans"/>
              </a:rPr>
              <a:t> e </a:t>
            </a:r>
            <a:r>
              <a:rPr lang="en-US" sz="1600" dirty="0" err="1">
                <a:solidFill>
                  <a:schemeClr val="dk1"/>
                </a:solidFill>
                <a:latin typeface="Open Sans"/>
                <a:ea typeface="Open Sans"/>
              </a:rPr>
              <a:t>accuratezza</a:t>
            </a:r>
            <a:r>
              <a:rPr lang="en-US" sz="1600" dirty="0">
                <a:solidFill>
                  <a:schemeClr val="dk1"/>
                </a:solidFill>
                <a:latin typeface="Open Sans"/>
                <a:ea typeface="Open Sans"/>
              </a:rPr>
              <a:t>, </a:t>
            </a:r>
            <a:r>
              <a:rPr lang="en-US" sz="1600" dirty="0" err="1">
                <a:solidFill>
                  <a:schemeClr val="dk1"/>
                </a:solidFill>
                <a:latin typeface="Open Sans"/>
                <a:ea typeface="Open Sans"/>
              </a:rPr>
              <a:t>differenza</a:t>
            </a:r>
            <a:r>
              <a:rPr lang="en-US" sz="1600" dirty="0">
                <a:solidFill>
                  <a:schemeClr val="dk1"/>
                </a:solidFill>
                <a:latin typeface="Open Sans"/>
                <a:ea typeface="Open Sans"/>
              </a:rPr>
              <a:t> di </a:t>
            </a:r>
            <a:r>
              <a:rPr lang="en-US" sz="1600" dirty="0" err="1">
                <a:solidFill>
                  <a:schemeClr val="dk1"/>
                </a:solidFill>
                <a:latin typeface="Open Sans"/>
                <a:ea typeface="Open Sans"/>
              </a:rPr>
              <a:t>accuratezza</a:t>
            </a:r>
            <a:r>
              <a:rPr lang="en-US" sz="1600" dirty="0">
                <a:solidFill>
                  <a:schemeClr val="dk1"/>
                </a:solidFill>
                <a:latin typeface="Open Sans"/>
                <a:ea typeface="Open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Open Sans"/>
                <a:ea typeface="Open Sans"/>
              </a:rPr>
              <a:t>tra</a:t>
            </a:r>
            <a:r>
              <a:rPr lang="en-US" sz="1600" dirty="0">
                <a:solidFill>
                  <a:schemeClr val="dk1"/>
                </a:solidFill>
                <a:latin typeface="Open Sans"/>
                <a:ea typeface="Open San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Open Sans"/>
                <a:ea typeface="Open Sans"/>
              </a:rPr>
              <a:t>i</a:t>
            </a:r>
            <a:r>
              <a:rPr lang="en-US" sz="1600" dirty="0">
                <a:solidFill>
                  <a:schemeClr val="dk1"/>
                </a:solidFill>
                <a:latin typeface="Open Sans"/>
                <a:ea typeface="Open Sans"/>
              </a:rPr>
              <a:t> due dataset, </a:t>
            </a:r>
            <a:r>
              <a:rPr lang="en-US" sz="1600" dirty="0" err="1">
                <a:solidFill>
                  <a:schemeClr val="dk1"/>
                </a:solidFill>
                <a:latin typeface="Open Sans"/>
                <a:ea typeface="Open Sans"/>
              </a:rPr>
              <a:t>spiegazione</a:t>
            </a:r>
            <a:r>
              <a:rPr lang="en-US" sz="1600" dirty="0">
                <a:solidFill>
                  <a:schemeClr val="dk1"/>
                </a:solidFill>
                <a:latin typeface="Open Sans"/>
                <a:ea typeface="Open Sans"/>
              </a:rPr>
              <a:t> di quale </a:t>
            </a:r>
            <a:r>
              <a:rPr lang="en-US" sz="1600" dirty="0" err="1">
                <a:solidFill>
                  <a:schemeClr val="dk1"/>
                </a:solidFill>
                <a:latin typeface="Open Sans"/>
                <a:ea typeface="Open Sans"/>
              </a:rPr>
              <a:t>dei</a:t>
            </a:r>
            <a:r>
              <a:rPr lang="en-US" sz="1600" dirty="0">
                <a:solidFill>
                  <a:schemeClr val="dk1"/>
                </a:solidFill>
                <a:latin typeface="Open Sans"/>
                <a:ea typeface="Open Sans"/>
              </a:rPr>
              <a:t> due dataset </a:t>
            </a:r>
            <a:r>
              <a:rPr lang="en-US" sz="1600" dirty="0" err="1">
                <a:solidFill>
                  <a:schemeClr val="dk1"/>
                </a:solidFill>
                <a:latin typeface="Open Sans"/>
                <a:ea typeface="Open Sans"/>
              </a:rPr>
              <a:t>sia</a:t>
            </a:r>
            <a:r>
              <a:rPr lang="en-US" sz="1600" dirty="0">
                <a:solidFill>
                  <a:schemeClr val="dk1"/>
                </a:solidFill>
                <a:latin typeface="Open Sans"/>
                <a:ea typeface="Open Sans"/>
              </a:rPr>
              <a:t> il </a:t>
            </a:r>
            <a:r>
              <a:rPr lang="en-US" sz="1600" dirty="0" err="1">
                <a:solidFill>
                  <a:schemeClr val="dk1"/>
                </a:solidFill>
                <a:latin typeface="Open Sans"/>
                <a:ea typeface="Open Sans"/>
              </a:rPr>
              <a:t>migliore</a:t>
            </a:r>
            <a:r>
              <a:rPr lang="en-US" sz="1600" dirty="0">
                <a:solidFill>
                  <a:schemeClr val="dk1"/>
                </a:solidFill>
                <a:latin typeface="Open Sans"/>
                <a:ea typeface="Open Sans"/>
              </a:rPr>
              <a:t>.</a:t>
            </a:r>
            <a:endParaRPr lang="en-US" sz="16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grpSp>
        <p:nvGrpSpPr>
          <p:cNvPr id="183" name="Google Shape;224;p31"/>
          <p:cNvGrpSpPr/>
          <p:nvPr/>
        </p:nvGrpSpPr>
        <p:grpSpPr>
          <a:xfrm>
            <a:off x="6610320" y="1622520"/>
            <a:ext cx="1666800" cy="1972800"/>
            <a:chOff x="6610320" y="1622520"/>
            <a:chExt cx="1666800" cy="1972800"/>
          </a:xfrm>
        </p:grpSpPr>
        <p:sp>
          <p:nvSpPr>
            <p:cNvPr id="184" name="Google Shape;225;p31"/>
            <p:cNvSpPr/>
            <p:nvPr/>
          </p:nvSpPr>
          <p:spPr>
            <a:xfrm>
              <a:off x="6937200" y="1622520"/>
              <a:ext cx="1339920" cy="1339920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cxnSp>
          <p:nvCxnSpPr>
            <p:cNvPr id="185" name="Google Shape;226;p31"/>
            <p:cNvCxnSpPr/>
            <p:nvPr/>
          </p:nvCxnSpPr>
          <p:spPr>
            <a:xfrm flipV="1">
              <a:off x="6610320" y="2687760"/>
              <a:ext cx="907920" cy="90792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73C89-3476-A157-6646-0EAF46B62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2">
            <a:extLst>
              <a:ext uri="{FF2B5EF4-FFF2-40B4-BE49-F238E27FC236}">
                <a16:creationId xmlns:a16="http://schemas.microsoft.com/office/drawing/2014/main" id="{E0F3F01A-8050-8CB7-F5A6-37E621F9F898}"/>
              </a:ext>
            </a:extLst>
          </p:cNvPr>
          <p:cNvSpPr txBox="1">
            <a:spLocks/>
          </p:cNvSpPr>
          <p:nvPr/>
        </p:nvSpPr>
        <p:spPr>
          <a:xfrm>
            <a:off x="385876" y="364983"/>
            <a:ext cx="4186123" cy="101428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-US" sz="2000" b="1" dirty="0">
                <a:solidFill>
                  <a:schemeClr val="dk1"/>
                </a:solidFill>
                <a:latin typeface="Raleway" pitchFamily="2" charset="0"/>
                <a:ea typeface="Open Sans"/>
              </a:rPr>
              <a:t>Tempo di </a:t>
            </a:r>
            <a:r>
              <a:rPr lang="en-US" sz="2000" b="1" dirty="0" err="1">
                <a:solidFill>
                  <a:schemeClr val="dk1"/>
                </a:solidFill>
                <a:latin typeface="Raleway" pitchFamily="2" charset="0"/>
                <a:ea typeface="Open Sans"/>
              </a:rPr>
              <a:t>esecuzione</a:t>
            </a:r>
            <a:r>
              <a:rPr lang="en-US" sz="2000" b="1" dirty="0">
                <a:solidFill>
                  <a:schemeClr val="dk1"/>
                </a:solidFill>
                <a:latin typeface="Raleway" pitchFamily="2" charset="0"/>
                <a:ea typeface="Open Sans"/>
              </a:rPr>
              <a:t> degli </a:t>
            </a:r>
            <a:r>
              <a:rPr lang="en-US" sz="2000" b="1" dirty="0" err="1">
                <a:solidFill>
                  <a:schemeClr val="dk1"/>
                </a:solidFill>
                <a:latin typeface="Raleway" pitchFamily="2" charset="0"/>
                <a:ea typeface="Open Sans"/>
              </a:rPr>
              <a:t>algoritmi</a:t>
            </a:r>
            <a:r>
              <a:rPr lang="en-US" sz="2000" b="1" dirty="0">
                <a:solidFill>
                  <a:schemeClr val="dk1"/>
                </a:solidFill>
                <a:latin typeface="Raleway" pitchFamily="2" charset="0"/>
                <a:ea typeface="Open Sans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Raleway" pitchFamily="2" charset="0"/>
                <a:ea typeface="Open Sans"/>
              </a:rPr>
              <a:t>su</a:t>
            </a:r>
            <a:r>
              <a:rPr lang="en-US" sz="2000" b="1" dirty="0">
                <a:solidFill>
                  <a:schemeClr val="dk1"/>
                </a:solidFill>
                <a:latin typeface="Raleway" pitchFamily="2" charset="0"/>
                <a:ea typeface="Open Sans"/>
              </a:rPr>
              <a:t> dataset Mushroom vs Rice</a:t>
            </a:r>
            <a:endParaRPr lang="en-US" sz="2000" b="1" dirty="0">
              <a:solidFill>
                <a:srgbClr val="000000"/>
              </a:solidFill>
              <a:latin typeface="Raleway" pitchFamily="2" charset="0"/>
            </a:endParaRPr>
          </a:p>
        </p:txBody>
      </p:sp>
      <p:pic>
        <p:nvPicPr>
          <p:cNvPr id="8" name="Immagine 7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79CB57F9-C932-A5D8-BE70-0D3696264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50" y="1775892"/>
            <a:ext cx="3981187" cy="2042192"/>
          </a:xfrm>
          <a:prstGeom prst="rect">
            <a:avLst/>
          </a:prstGeom>
        </p:spPr>
      </p:pic>
      <p:pic>
        <p:nvPicPr>
          <p:cNvPr id="10" name="Immagine 9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4770C58A-5DAC-47A6-838F-CD9546205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369" y="1792111"/>
            <a:ext cx="3876291" cy="2025973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F5B7030-A127-9BF3-8138-30AB6D45167E}"/>
              </a:ext>
            </a:extLst>
          </p:cNvPr>
          <p:cNvSpPr txBox="1"/>
          <p:nvPr/>
        </p:nvSpPr>
        <p:spPr>
          <a:xfrm>
            <a:off x="2281518" y="4312024"/>
            <a:ext cx="4580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latin typeface="Bahnschrift SemiLight" panose="020B0502040204020203" pitchFamily="34" charset="0"/>
              </a:rPr>
              <a:t>KNN è il miglior algoritmo per quanto riguarda la velocitò di addestramento</a:t>
            </a: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456987E9-3DBF-004E-60DD-9EA22D8134E6}"/>
              </a:ext>
            </a:extLst>
          </p:cNvPr>
          <p:cNvCxnSpPr>
            <a:cxnSpLocks/>
          </p:cNvCxnSpPr>
          <p:nvPr/>
        </p:nvCxnSpPr>
        <p:spPr>
          <a:xfrm>
            <a:off x="2281516" y="4593796"/>
            <a:ext cx="45630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7559D21-F371-C0CA-2BCC-F3B7C4898873}"/>
              </a:ext>
            </a:extLst>
          </p:cNvPr>
          <p:cNvCxnSpPr>
            <a:cxnSpLocks/>
          </p:cNvCxnSpPr>
          <p:nvPr/>
        </p:nvCxnSpPr>
        <p:spPr>
          <a:xfrm>
            <a:off x="2281516" y="4271374"/>
            <a:ext cx="45630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AE82349B-624E-D952-2EB0-E9B68EF25796}"/>
              </a:ext>
            </a:extLst>
          </p:cNvPr>
          <p:cNvCxnSpPr>
            <a:cxnSpLocks/>
          </p:cNvCxnSpPr>
          <p:nvPr/>
        </p:nvCxnSpPr>
        <p:spPr>
          <a:xfrm>
            <a:off x="385876" y="1241612"/>
            <a:ext cx="45536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949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D4DE6-288B-CDCB-C558-2D5857E2A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2">
            <a:extLst>
              <a:ext uri="{FF2B5EF4-FFF2-40B4-BE49-F238E27FC236}">
                <a16:creationId xmlns:a16="http://schemas.microsoft.com/office/drawing/2014/main" id="{153D7ABB-A494-4652-A0DD-0044C1319703}"/>
              </a:ext>
            </a:extLst>
          </p:cNvPr>
          <p:cNvSpPr txBox="1">
            <a:spLocks/>
          </p:cNvSpPr>
          <p:nvPr/>
        </p:nvSpPr>
        <p:spPr>
          <a:xfrm>
            <a:off x="305196" y="189760"/>
            <a:ext cx="4266804" cy="1015987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-US" sz="1800" b="1" dirty="0">
                <a:solidFill>
                  <a:schemeClr val="dk1"/>
                </a:solidFill>
                <a:latin typeface="Raleway" pitchFamily="2" charset="0"/>
                <a:ea typeface="Open Sans"/>
              </a:rPr>
              <a:t>Tempo di </a:t>
            </a:r>
            <a:r>
              <a:rPr lang="en-US" sz="1800" b="1" dirty="0" err="1">
                <a:solidFill>
                  <a:schemeClr val="dk1"/>
                </a:solidFill>
                <a:latin typeface="Raleway" pitchFamily="2" charset="0"/>
                <a:ea typeface="Open Sans"/>
              </a:rPr>
              <a:t>esecuzione</a:t>
            </a:r>
            <a:r>
              <a:rPr lang="en-US" sz="1800" b="1" dirty="0">
                <a:solidFill>
                  <a:schemeClr val="dk1"/>
                </a:solidFill>
                <a:latin typeface="Raleway" pitchFamily="2" charset="0"/>
                <a:ea typeface="Open Sans"/>
              </a:rPr>
              <a:t> </a:t>
            </a: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-US" sz="1800" b="1" dirty="0" err="1">
                <a:solidFill>
                  <a:schemeClr val="dk1"/>
                </a:solidFill>
                <a:latin typeface="Raleway" pitchFamily="2" charset="0"/>
                <a:ea typeface="Open Sans"/>
              </a:rPr>
              <a:t>dell’albero</a:t>
            </a:r>
            <a:r>
              <a:rPr lang="en-US" sz="1800" b="1" dirty="0">
                <a:solidFill>
                  <a:schemeClr val="dk1"/>
                </a:solidFill>
                <a:latin typeface="Raleway" pitchFamily="2" charset="0"/>
                <a:ea typeface="Open Sans"/>
              </a:rPr>
              <a:t> di </a:t>
            </a:r>
            <a:r>
              <a:rPr lang="en-US" sz="1800" b="1" dirty="0" err="1">
                <a:solidFill>
                  <a:schemeClr val="dk1"/>
                </a:solidFill>
                <a:latin typeface="Raleway" pitchFamily="2" charset="0"/>
                <a:ea typeface="Open Sans"/>
              </a:rPr>
              <a:t>decisione</a:t>
            </a:r>
            <a:r>
              <a:rPr lang="en-US" sz="1800" b="1" dirty="0">
                <a:solidFill>
                  <a:schemeClr val="dk1"/>
                </a:solidFill>
                <a:latin typeface="Raleway" pitchFamily="2" charset="0"/>
                <a:ea typeface="Open Sans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Raleway" pitchFamily="2" charset="0"/>
                <a:ea typeface="Open Sans"/>
              </a:rPr>
              <a:t>scritto</a:t>
            </a:r>
            <a:r>
              <a:rPr lang="en-US" sz="1800" b="1" dirty="0">
                <a:solidFill>
                  <a:schemeClr val="dk1"/>
                </a:solidFill>
                <a:latin typeface="Raleway" pitchFamily="2" charset="0"/>
                <a:ea typeface="Open Sans"/>
              </a:rPr>
              <a:t> da </a:t>
            </a:r>
            <a:r>
              <a:rPr lang="en-US" sz="1800" b="1" dirty="0" err="1">
                <a:solidFill>
                  <a:schemeClr val="dk1"/>
                </a:solidFill>
                <a:latin typeface="Raleway" pitchFamily="2" charset="0"/>
                <a:ea typeface="Open Sans"/>
              </a:rPr>
              <a:t>noi</a:t>
            </a:r>
            <a:endParaRPr lang="en-US" sz="1800" b="1" dirty="0">
              <a:solidFill>
                <a:srgbClr val="000000"/>
              </a:solidFill>
              <a:latin typeface="Raleway" pitchFamily="2" charset="0"/>
            </a:endParaRPr>
          </a:p>
        </p:txBody>
      </p:sp>
      <p:pic>
        <p:nvPicPr>
          <p:cNvPr id="4" name="Immagine 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068A97E7-8A26-4367-D43C-71FDB457B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644" y="1659991"/>
            <a:ext cx="4019710" cy="2589384"/>
          </a:xfrm>
          <a:prstGeom prst="rect">
            <a:avLst/>
          </a:prstGeom>
        </p:spPr>
      </p:pic>
      <p:pic>
        <p:nvPicPr>
          <p:cNvPr id="6" name="Immagine 5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2033127A-C69C-DC22-2BAE-EBB5681BB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96" y="1659991"/>
            <a:ext cx="3807500" cy="2589384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C056E528-6FBF-FD25-7531-2E639D8D70AC}"/>
              </a:ext>
            </a:extLst>
          </p:cNvPr>
          <p:cNvCxnSpPr>
            <a:cxnSpLocks/>
          </p:cNvCxnSpPr>
          <p:nvPr/>
        </p:nvCxnSpPr>
        <p:spPr>
          <a:xfrm>
            <a:off x="264853" y="1174370"/>
            <a:ext cx="55711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293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8EC16-1652-DACF-3A2E-241921426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ttangolo 153">
            <a:extLst>
              <a:ext uri="{FF2B5EF4-FFF2-40B4-BE49-F238E27FC236}">
                <a16:creationId xmlns:a16="http://schemas.microsoft.com/office/drawing/2014/main" id="{2116204D-D7CE-955B-0779-00874F419AAB}"/>
              </a:ext>
            </a:extLst>
          </p:cNvPr>
          <p:cNvSpPr/>
          <p:nvPr/>
        </p:nvSpPr>
        <p:spPr>
          <a:xfrm>
            <a:off x="476280" y="1905120"/>
            <a:ext cx="8191080" cy="276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/>
          </a:bodyPr>
          <a:lstStyle/>
          <a:p>
            <a:pPr defTabSz="914400">
              <a:lnSpc>
                <a:spcPct val="150000"/>
              </a:lnSpc>
              <a:tabLst>
                <a:tab pos="0" algn="l"/>
              </a:tabLst>
            </a:pPr>
            <a:endParaRPr lang="en-US" sz="12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B902120-778A-A330-5AB1-85898DF8CBE8}"/>
                  </a:ext>
                </a:extLst>
              </p:cNvPr>
              <p:cNvSpPr txBox="1"/>
              <p:nvPr/>
            </p:nvSpPr>
            <p:spPr>
              <a:xfrm>
                <a:off x="513815" y="754038"/>
                <a:ext cx="8116010" cy="41703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Classificazione </a:t>
                </a:r>
              </a:p>
              <a:p>
                <a:pPr>
                  <a:spcBef>
                    <a:spcPts val="600"/>
                  </a:spcBef>
                </a:pPr>
                <a:r>
                  <a:rPr lang="it-IT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è una tipologia di apprendimento supervisionato in cui il target (variabile dipendente </a:t>
                </a:r>
                <a14:m>
                  <m:oMath xmlns:m="http://schemas.openxmlformats.org/officeDocument/2006/math">
                    <m:r>
                      <a:rPr lang="it-IT" sz="10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it-IT" sz="10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) è una variabile </a:t>
                </a:r>
                <a:r>
                  <a:rPr lang="it-IT" sz="1000" b="1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discreta</a:t>
                </a:r>
                <a:r>
                  <a:rPr lang="it-IT" sz="10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 o </a:t>
                </a:r>
                <a:r>
                  <a:rPr lang="it-IT" sz="1000" b="1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categorica</a:t>
                </a:r>
                <a:r>
                  <a:rPr lang="it-IT" sz="10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it-IT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it-IT" sz="1000" i="1" dirty="0">
                    <a:latin typeface="Al Tarikh" pitchFamily="2" charset="-78"/>
                    <a:cs typeface="Al Tarikh" pitchFamily="2" charset="-78"/>
                  </a:rPr>
                  <a:t>Obiettivo</a:t>
                </a:r>
                <a:r>
                  <a:rPr lang="it-IT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it-IT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 Costruire un modello capace di assegnare una determinata istanza (fungo o chicco di riso) a una delle classi predefinite (es. Edibile/</a:t>
                </a:r>
                <a:r>
                  <a:rPr lang="it-IT" sz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Poisoned</a:t>
                </a:r>
                <a:r>
                  <a:rPr lang="it-IT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) basandosi sulle caratteristiche (feature) fornite.</a:t>
                </a:r>
              </a:p>
              <a:p>
                <a:pPr>
                  <a:spcBef>
                    <a:spcPts val="600"/>
                  </a:spcBef>
                </a:pPr>
                <a:r>
                  <a:rPr lang="it-IT" sz="1000" i="1" dirty="0">
                    <a:latin typeface="Al Tarikh" pitchFamily="2" charset="-78"/>
                    <a:cs typeface="Al Tarikh" pitchFamily="2" charset="-78"/>
                  </a:rPr>
                  <a:t>Classificazione Binaria</a:t>
                </a:r>
                <a:r>
                  <a:rPr lang="it-IT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it-IT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 Nel nostro progetto affrontiamo casi binari, dove l'output appartiene a un insieme di due sole etichette {0,1}</a:t>
                </a:r>
                <a:r>
                  <a:rPr lang="ar-AE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endParaRPr lang="it-IT" sz="1000" dirty="0"/>
              </a:p>
              <a:p>
                <a:r>
                  <a:rPr lang="it-IT" sz="1000" b="1" dirty="0"/>
                  <a:t>Metriche e metodi di valutazione</a:t>
                </a:r>
              </a:p>
              <a:p>
                <a:pPr>
                  <a:spcBef>
                    <a:spcPts val="600"/>
                  </a:spcBef>
                </a:pPr>
                <a:r>
                  <a:rPr lang="it-IT" sz="1000" i="1" dirty="0" err="1">
                    <a:latin typeface="Al Tarikh" pitchFamily="2" charset="-78"/>
                    <a:cs typeface="Al Tarikh" pitchFamily="2" charset="-78"/>
                  </a:rPr>
                  <a:t>Accuracy</a:t>
                </a:r>
                <a:r>
                  <a:rPr lang="it-IT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:</a:t>
                </a:r>
                <a:r>
                  <a:rPr lang="it-IT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misura il numero dei casi classificati correttamente diviso il numero dei casi totali.</a:t>
                </a:r>
              </a:p>
              <a:p>
                <a:pPr>
                  <a:spcBef>
                    <a:spcPts val="600"/>
                  </a:spcBef>
                </a:pPr>
                <a:r>
                  <a:rPr lang="it-IT" sz="1000" i="1" dirty="0">
                    <a:latin typeface="Al Tarikh" pitchFamily="2" charset="-78"/>
                    <a:cs typeface="Al Tarikh" pitchFamily="2" charset="-78"/>
                  </a:rPr>
                  <a:t>Precision</a:t>
                </a:r>
                <a:r>
                  <a:rPr lang="it-IT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:</a:t>
                </a:r>
                <a:r>
                  <a:rPr lang="it-IT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è il numero di esempi correttamente classificati come positivi diviso il numero di esempi che sono stati classificati come positivi.</a:t>
                </a:r>
                <a:endParaRPr lang="it-IT" sz="10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it-IT" sz="1000" i="1" dirty="0">
                    <a:latin typeface="Al Tarikh" pitchFamily="2" charset="-78"/>
                    <a:cs typeface="Al Tarikh" pitchFamily="2" charset="-78"/>
                  </a:rPr>
                  <a:t>Recall</a:t>
                </a:r>
                <a:r>
                  <a:rPr lang="it-IT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:</a:t>
                </a:r>
                <a:r>
                  <a:rPr lang="it-IT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è il numero di esempi correttamente classificati come positivi diviso il numero di esempi che sono effettivamente positivi.</a:t>
                </a:r>
              </a:p>
              <a:p>
                <a:pPr>
                  <a:spcBef>
                    <a:spcPts val="600"/>
                  </a:spcBef>
                </a:pPr>
                <a:r>
                  <a:rPr lang="it-IT" sz="1000" i="1" dirty="0">
                    <a:latin typeface="Al Tarikh" pitchFamily="2" charset="-78"/>
                    <a:cs typeface="Al Tarikh" pitchFamily="2" charset="-78"/>
                  </a:rPr>
                  <a:t>Matrice</a:t>
                </a:r>
                <a:r>
                  <a:rPr lang="it-IT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di </a:t>
                </a:r>
                <a:r>
                  <a:rPr lang="it-IT" sz="1000" i="1" dirty="0">
                    <a:latin typeface="Al Tarikh" pitchFamily="2" charset="-78"/>
                    <a:cs typeface="Al Tarikh" pitchFamily="2" charset="-78"/>
                  </a:rPr>
                  <a:t>confusione</a:t>
                </a:r>
                <a:r>
                  <a:rPr lang="it-IT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= matrice binaria dove vengono mostrati il numero di classificazioni corrette/incorrette positive/negative.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it-IT" sz="1000" i="1" dirty="0" err="1">
                    <a:latin typeface="Al Tarikh" pitchFamily="2" charset="-78"/>
                    <a:cs typeface="Al Tarikh" pitchFamily="2" charset="-78"/>
                  </a:rPr>
                  <a:t>n</a:t>
                </a:r>
                <a:r>
                  <a:rPr lang="it-IT" sz="1000" i="1" dirty="0">
                    <a:latin typeface="Al Tarikh" pitchFamily="2" charset="-78"/>
                    <a:cs typeface="Al Tarikh" pitchFamily="2" charset="-78"/>
                  </a:rPr>
                  <a:t>-</a:t>
                </a:r>
                <a:r>
                  <a:rPr lang="it-IT" sz="1000" i="1" dirty="0" err="1">
                    <a:latin typeface="Al Tarikh" pitchFamily="2" charset="-78"/>
                    <a:cs typeface="Al Tarikh" pitchFamily="2" charset="-78"/>
                  </a:rPr>
                  <a:t>fold</a:t>
                </a:r>
                <a:r>
                  <a:rPr lang="it-IT" sz="1000" i="1" dirty="0">
                    <a:latin typeface="Al Tarikh" pitchFamily="2" charset="-78"/>
                    <a:cs typeface="Al Tarikh" pitchFamily="2" charset="-78"/>
                  </a:rPr>
                  <a:t>-cross-</a:t>
                </a:r>
                <a:r>
                  <a:rPr lang="it-IT" sz="1000" i="1" dirty="0" err="1">
                    <a:latin typeface="Al Tarikh" pitchFamily="2" charset="-78"/>
                    <a:cs typeface="Al Tarikh" pitchFamily="2" charset="-78"/>
                  </a:rPr>
                  <a:t>validation</a:t>
                </a:r>
                <a:r>
                  <a:rPr lang="it-IT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it-IT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il dataset viene partizionato in n sottoinsiemi disgiunti con la stessa cardinalità, viene usato ogni sottoinsieme come test e i restanti n-1 usati come addestramento.</a:t>
                </a:r>
              </a:p>
              <a:p>
                <a:pPr>
                  <a:spcBef>
                    <a:spcPts val="600"/>
                  </a:spcBef>
                </a:pPr>
                <a:r>
                  <a:rPr lang="it-IT" sz="1000" i="1" dirty="0">
                    <a:latin typeface="Al Tarikh" pitchFamily="2" charset="-78"/>
                    <a:cs typeface="Al Tarikh" pitchFamily="2" charset="-78"/>
                  </a:rPr>
                  <a:t>Impurità di Gini</a:t>
                </a:r>
                <a:r>
                  <a:rPr lang="it-IT" sz="1000" i="1" dirty="0"/>
                  <a:t>:</a:t>
                </a:r>
                <a:r>
                  <a:rPr lang="it-IT" sz="1000" dirty="0"/>
                  <a:t> misura statistica che indica quanto sono "misti" i dati in un nodo.</a:t>
                </a:r>
              </a:p>
              <a:p>
                <a:endParaRPr lang="it-IT" sz="10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it-IT" sz="1000" b="1" dirty="0" err="1"/>
                  <a:t>Preprocessing</a:t>
                </a:r>
                <a:r>
                  <a:rPr lang="it-IT" sz="1000" b="1" dirty="0"/>
                  <a:t> dei dati</a:t>
                </a:r>
                <a:endParaRPr lang="it-IT" sz="1000" dirty="0"/>
              </a:p>
              <a:p>
                <a:pPr>
                  <a:spcBef>
                    <a:spcPts val="600"/>
                  </a:spcBef>
                </a:pPr>
                <a:r>
                  <a:rPr lang="it-IT" sz="1000" i="1" dirty="0">
                    <a:latin typeface="Al Tarikh" pitchFamily="2" charset="-78"/>
                    <a:cs typeface="Al Tarikh" pitchFamily="2" charset="-78"/>
                  </a:rPr>
                  <a:t>Label </a:t>
                </a:r>
                <a:r>
                  <a:rPr lang="it-IT" sz="1000" i="1" dirty="0" err="1">
                    <a:latin typeface="Al Tarikh" pitchFamily="2" charset="-78"/>
                    <a:cs typeface="Al Tarikh" pitchFamily="2" charset="-78"/>
                  </a:rPr>
                  <a:t>Encoding</a:t>
                </a:r>
                <a:r>
                  <a:rPr lang="it-IT" sz="1000" b="1" dirty="0"/>
                  <a:t>:</a:t>
                </a:r>
                <a:r>
                  <a:rPr lang="it-IT" sz="1000" dirty="0"/>
                  <a:t> Trasforma le classi (es. "</a:t>
                </a:r>
                <a:r>
                  <a:rPr lang="it-IT" sz="1000" dirty="0" err="1"/>
                  <a:t>edible</a:t>
                </a:r>
                <a:r>
                  <a:rPr lang="it-IT" sz="1000" dirty="0"/>
                  <a:t>", "</a:t>
                </a:r>
                <a:r>
                  <a:rPr lang="it-IT" sz="1000" dirty="0" err="1"/>
                  <a:t>poisonous</a:t>
                </a:r>
                <a:r>
                  <a:rPr lang="it-IT" sz="1000" dirty="0"/>
                  <a:t>") in numeri (0, 1).</a:t>
                </a:r>
              </a:p>
              <a:p>
                <a:pPr>
                  <a:spcBef>
                    <a:spcPts val="600"/>
                  </a:spcBef>
                </a:pPr>
                <a:r>
                  <a:rPr lang="it-IT" sz="1000" i="1" dirty="0">
                    <a:latin typeface="Al Tarikh" pitchFamily="2" charset="-78"/>
                    <a:cs typeface="Al Tarikh" pitchFamily="2" charset="-78"/>
                  </a:rPr>
                  <a:t>One-Hot </a:t>
                </a:r>
                <a:r>
                  <a:rPr lang="it-IT" sz="1000" i="1" dirty="0" err="1">
                    <a:latin typeface="Al Tarikh" pitchFamily="2" charset="-78"/>
                    <a:cs typeface="Al Tarikh" pitchFamily="2" charset="-78"/>
                  </a:rPr>
                  <a:t>Encoding</a:t>
                </a:r>
                <a:r>
                  <a:rPr lang="it-IT" sz="1000" i="1" dirty="0"/>
                  <a:t>:</a:t>
                </a:r>
                <a:r>
                  <a:rPr lang="it-IT" sz="1000" dirty="0"/>
                  <a:t> Trasforma categorie in colonne binarie separate.</a:t>
                </a:r>
              </a:p>
              <a:p>
                <a:pPr>
                  <a:spcBef>
                    <a:spcPts val="600"/>
                  </a:spcBef>
                </a:pPr>
                <a:r>
                  <a:rPr lang="it-IT" sz="1000" i="1" dirty="0">
                    <a:latin typeface="Al Tarikh" pitchFamily="2" charset="-78"/>
                    <a:cs typeface="Al Tarikh" pitchFamily="2" charset="-78"/>
                  </a:rPr>
                  <a:t>Standard Scaling</a:t>
                </a:r>
                <a:r>
                  <a:rPr lang="it-IT" sz="1000" i="1" dirty="0"/>
                  <a:t>:</a:t>
                </a:r>
                <a:r>
                  <a:rPr lang="it-IT" sz="1000" dirty="0"/>
                  <a:t> Normalizza i dati affinché abbiano media 0 e varianza 1. Questo è cruciale per algoritmi come il k-NN che calcolano "distanze" fisiche.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B902120-778A-A330-5AB1-85898DF8C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15" y="754038"/>
                <a:ext cx="8116010" cy="41703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PlaceHolder 1">
            <a:extLst>
              <a:ext uri="{FF2B5EF4-FFF2-40B4-BE49-F238E27FC236}">
                <a16:creationId xmlns:a16="http://schemas.microsoft.com/office/drawing/2014/main" id="{EEBD1EAA-BB10-F0FB-B8E9-C59D6EAE9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75" y="0"/>
            <a:ext cx="4885920" cy="75403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000" b="1" dirty="0">
                <a:solidFill>
                  <a:schemeClr val="dk1"/>
                </a:solidFill>
                <a:latin typeface="Raleway"/>
                <a:ea typeface="Raleway"/>
              </a:rPr>
              <a:t>Basi </a:t>
            </a:r>
            <a:r>
              <a:rPr lang="en-US" sz="4000" b="1" dirty="0" err="1">
                <a:solidFill>
                  <a:schemeClr val="dk1"/>
                </a:solidFill>
                <a:latin typeface="Raleway"/>
                <a:ea typeface="Raleway"/>
              </a:rPr>
              <a:t>Teoriche</a:t>
            </a:r>
            <a:r>
              <a:rPr lang="en-US" sz="4000" b="1" u="none" strike="noStrike" dirty="0">
                <a:solidFill>
                  <a:schemeClr val="dk1"/>
                </a:solidFill>
                <a:effectLst/>
                <a:uFillTx/>
                <a:latin typeface="Raleway"/>
                <a:ea typeface="Raleway"/>
              </a:rPr>
              <a:t> </a:t>
            </a:r>
            <a:endParaRPr lang="fr-FR" sz="4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4847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19F97-8F38-A2C2-6B7F-0223657D4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>
            <a:extLst>
              <a:ext uri="{FF2B5EF4-FFF2-40B4-BE49-F238E27FC236}">
                <a16:creationId xmlns:a16="http://schemas.microsoft.com/office/drawing/2014/main" id="{BAA815FC-ECF0-3803-5C70-CCD128822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39" y="448234"/>
            <a:ext cx="2863828" cy="50063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u="none" strike="noStrike" dirty="0" err="1">
                <a:solidFill>
                  <a:schemeClr val="dk1"/>
                </a:solidFill>
                <a:effectLst/>
                <a:uFillTx/>
                <a:latin typeface="Raleway"/>
                <a:ea typeface="Raleway"/>
              </a:rPr>
              <a:t>Considerazioni</a:t>
            </a:r>
            <a:r>
              <a:rPr lang="en-US" sz="2000" b="1" u="none" strike="noStrike" dirty="0">
                <a:solidFill>
                  <a:schemeClr val="dk1"/>
                </a:solidFill>
                <a:effectLst/>
                <a:uFillTx/>
                <a:latin typeface="Raleway"/>
                <a:ea typeface="Raleway"/>
              </a:rPr>
              <a:t> </a:t>
            </a:r>
            <a:r>
              <a:rPr lang="en-US" sz="2000" b="1" u="none" strike="noStrike" dirty="0" err="1">
                <a:solidFill>
                  <a:schemeClr val="dk1"/>
                </a:solidFill>
                <a:effectLst/>
                <a:uFillTx/>
                <a:latin typeface="Raleway"/>
                <a:ea typeface="Raleway"/>
              </a:rPr>
              <a:t>finali</a:t>
            </a:r>
            <a:endParaRPr lang="fr-FR" sz="2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F01E095-3DC3-32E2-7D61-5BF83C947000}"/>
              </a:ext>
            </a:extLst>
          </p:cNvPr>
          <p:cNvSpPr txBox="1"/>
          <p:nvPr/>
        </p:nvSpPr>
        <p:spPr>
          <a:xfrm>
            <a:off x="402292" y="1029821"/>
            <a:ext cx="6079190" cy="3712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575"/>
              </a:lnSpc>
              <a:spcAft>
                <a:spcPts val="525"/>
              </a:spcAft>
            </a:pPr>
            <a:r>
              <a:rPr lang="it-IT" sz="1000" b="0" i="0" dirty="0">
                <a:effectLst/>
              </a:rPr>
              <a:t>Nel dataset </a:t>
            </a:r>
            <a:r>
              <a:rPr lang="it-IT" sz="1000" b="1" i="0" dirty="0" err="1">
                <a:effectLst/>
              </a:rPr>
              <a:t>Mushroom</a:t>
            </a:r>
            <a:r>
              <a:rPr lang="it-IT" sz="1000" b="0" i="0" dirty="0">
                <a:effectLst/>
              </a:rPr>
              <a:t>, la presenza di feature altamente discriminanti (come </a:t>
            </a:r>
            <a:r>
              <a:rPr lang="it-IT" sz="1000" b="0" i="1" dirty="0">
                <a:effectLst/>
              </a:rPr>
              <a:t>l'odore</a:t>
            </a:r>
            <a:r>
              <a:rPr lang="it-IT" sz="1000" b="0" i="0" dirty="0">
                <a:effectLst/>
              </a:rPr>
              <a:t>) ha reso il problema linearmente separabile, permettendo anche a modelli semplici di raggiungere il 100% di accuratezza.</a:t>
            </a:r>
          </a:p>
          <a:p>
            <a:pPr algn="l">
              <a:lnSpc>
                <a:spcPts val="1575"/>
              </a:lnSpc>
              <a:spcAft>
                <a:spcPts val="525"/>
              </a:spcAft>
            </a:pPr>
            <a:r>
              <a:rPr lang="it-IT" sz="1000" b="0" i="0" dirty="0">
                <a:effectLst/>
              </a:rPr>
              <a:t>Nel dataset </a:t>
            </a:r>
            <a:r>
              <a:rPr lang="it-IT" sz="1000" b="1" i="0" dirty="0">
                <a:effectLst/>
              </a:rPr>
              <a:t>Rice</a:t>
            </a:r>
            <a:r>
              <a:rPr lang="it-IT" sz="1000" b="0" i="0" dirty="0">
                <a:effectLst/>
              </a:rPr>
              <a:t>, le caratteristiche geometriche sono valori continui e spesso sovrapposti tra le classi. Per questo è stata necessaria una normalizzazione tramite Standard </a:t>
            </a:r>
            <a:r>
              <a:rPr lang="it-IT" sz="1000" b="0" i="0" dirty="0" err="1">
                <a:effectLst/>
              </a:rPr>
              <a:t>Scaler</a:t>
            </a:r>
            <a:r>
              <a:rPr lang="it-IT" sz="1000" b="0" i="0">
                <a:effectLst/>
              </a:rPr>
              <a:t>. Questa </a:t>
            </a:r>
            <a:r>
              <a:rPr lang="it-IT" sz="1000" b="0" i="0" dirty="0">
                <a:effectLst/>
              </a:rPr>
              <a:t>complessità mette in difficoltà i modelli con confini decisionali lineari.</a:t>
            </a:r>
          </a:p>
          <a:p>
            <a:pPr algn="l">
              <a:lnSpc>
                <a:spcPts val="1575"/>
              </a:lnSpc>
              <a:spcAft>
                <a:spcPts val="1350"/>
              </a:spcAft>
              <a:buNone/>
            </a:pPr>
            <a:r>
              <a:rPr lang="it-IT" sz="1000" b="1" i="0" dirty="0">
                <a:effectLst/>
              </a:rPr>
              <a:t>L'importanza del </a:t>
            </a:r>
            <a:r>
              <a:rPr lang="it-IT" sz="1000" b="1" i="0" dirty="0" err="1">
                <a:effectLst/>
              </a:rPr>
              <a:t>Preprocessing</a:t>
            </a:r>
            <a:endParaRPr lang="it-IT" sz="1000" b="0" i="0" dirty="0">
              <a:effectLst/>
            </a:endParaRPr>
          </a:p>
          <a:p>
            <a:pPr algn="l">
              <a:lnSpc>
                <a:spcPts val="1575"/>
              </a:lnSpc>
              <a:spcAft>
                <a:spcPts val="525"/>
              </a:spcAft>
            </a:pPr>
            <a:r>
              <a:rPr lang="it-IT" sz="1000" b="0" i="0" dirty="0">
                <a:effectLst/>
              </a:rPr>
              <a:t>Senza il </a:t>
            </a:r>
            <a:r>
              <a:rPr lang="it-IT" sz="1000" b="1" i="0" dirty="0">
                <a:effectLst/>
              </a:rPr>
              <a:t>One-Hot </a:t>
            </a:r>
            <a:r>
              <a:rPr lang="it-IT" sz="1000" b="1" i="0" dirty="0" err="1">
                <a:effectLst/>
              </a:rPr>
              <a:t>Encoding</a:t>
            </a:r>
            <a:r>
              <a:rPr lang="it-IT" sz="1000" b="0" i="0" dirty="0">
                <a:effectLst/>
              </a:rPr>
              <a:t>, l'albero avrebbe potuto interpretare i colori come una scala ordinata, introducendo un </a:t>
            </a:r>
            <a:r>
              <a:rPr lang="it-IT" sz="1000" b="0" i="1" dirty="0" err="1">
                <a:effectLst/>
              </a:rPr>
              <a:t>bias</a:t>
            </a:r>
            <a:r>
              <a:rPr lang="it-IT" sz="1000" b="0" i="0" dirty="0">
                <a:effectLst/>
              </a:rPr>
              <a:t> inesistente.</a:t>
            </a:r>
          </a:p>
          <a:p>
            <a:pPr algn="l">
              <a:lnSpc>
                <a:spcPts val="1575"/>
              </a:lnSpc>
              <a:spcAft>
                <a:spcPts val="525"/>
              </a:spcAft>
            </a:pPr>
            <a:r>
              <a:rPr lang="it-IT" sz="1000" b="0" i="0" dirty="0">
                <a:effectLst/>
              </a:rPr>
              <a:t>Senza lo </a:t>
            </a:r>
            <a:r>
              <a:rPr lang="it-IT" sz="1000" b="1" i="0" dirty="0">
                <a:effectLst/>
              </a:rPr>
              <a:t>Scaling</a:t>
            </a:r>
            <a:r>
              <a:rPr lang="it-IT" sz="1000" b="0" i="0" dirty="0">
                <a:effectLst/>
              </a:rPr>
              <a:t>, il k-NN darebbe troppa importanza ai valori più alti, ignorando quelli più piccoli e sbagliando le previsioni</a:t>
            </a:r>
          </a:p>
          <a:p>
            <a:pPr algn="l">
              <a:lnSpc>
                <a:spcPts val="1575"/>
              </a:lnSpc>
              <a:spcAft>
                <a:spcPts val="525"/>
              </a:spcAft>
            </a:pPr>
            <a:endParaRPr lang="it-IT" sz="1000" dirty="0"/>
          </a:p>
          <a:p>
            <a:pPr algn="l">
              <a:lnSpc>
                <a:spcPts val="1575"/>
              </a:lnSpc>
              <a:spcAft>
                <a:spcPts val="525"/>
              </a:spcAft>
            </a:pPr>
            <a:r>
              <a:rPr lang="it-IT" sz="1000" b="0" i="0" dirty="0">
                <a:effectLst/>
              </a:rPr>
              <a:t>Il </a:t>
            </a:r>
            <a:r>
              <a:rPr lang="it-IT" sz="1000" b="1" i="0" dirty="0" err="1">
                <a:effectLst/>
              </a:rPr>
              <a:t>Decision</a:t>
            </a:r>
            <a:r>
              <a:rPr lang="it-IT" sz="1000" b="1" dirty="0"/>
              <a:t>-</a:t>
            </a:r>
            <a:r>
              <a:rPr lang="it-IT" sz="1000" b="1" i="0" dirty="0">
                <a:effectLst/>
              </a:rPr>
              <a:t>Tree </a:t>
            </a:r>
            <a:r>
              <a:rPr lang="it-IT" sz="1000" b="0" i="0" dirty="0">
                <a:effectLst/>
              </a:rPr>
              <a:t>vince per trasparenza: possiamo seguire il percorso logico (white-box) ed è fondamentale per spiegare il "perché" di una decisione.</a:t>
            </a:r>
          </a:p>
          <a:p>
            <a:pPr algn="l">
              <a:lnSpc>
                <a:spcPts val="1575"/>
              </a:lnSpc>
              <a:spcAft>
                <a:spcPts val="525"/>
              </a:spcAft>
            </a:pPr>
            <a:r>
              <a:rPr lang="it-IT" sz="1000" b="0" i="0" dirty="0">
                <a:effectLst/>
              </a:rPr>
              <a:t>Il </a:t>
            </a:r>
            <a:r>
              <a:rPr lang="it-IT" sz="1000" b="1" i="0" dirty="0">
                <a:effectLst/>
              </a:rPr>
              <a:t>Random </a:t>
            </a:r>
            <a:r>
              <a:rPr lang="it-IT" sz="1000" b="1" i="0" dirty="0" err="1">
                <a:effectLst/>
              </a:rPr>
              <a:t>Forest</a:t>
            </a:r>
            <a:r>
              <a:rPr lang="it-IT" sz="1000" b="1" i="0" dirty="0">
                <a:effectLst/>
              </a:rPr>
              <a:t> </a:t>
            </a:r>
            <a:r>
              <a:rPr lang="it-IT" sz="1000" b="0" i="0" dirty="0">
                <a:effectLst/>
              </a:rPr>
              <a:t>vince per stabilità: la tecnica di </a:t>
            </a:r>
            <a:r>
              <a:rPr lang="it-IT" sz="1000" b="0" i="0" dirty="0" err="1">
                <a:effectLst/>
              </a:rPr>
              <a:t>Bagging</a:t>
            </a:r>
            <a:r>
              <a:rPr lang="it-IT" sz="1000" b="0" i="0" dirty="0">
                <a:effectLst/>
              </a:rPr>
              <a:t> ha eliminato la varianza, confermandosi la scelta migliore per generalizzare su nuovi dati.</a:t>
            </a:r>
          </a:p>
        </p:txBody>
      </p:sp>
      <p:pic>
        <p:nvPicPr>
          <p:cNvPr id="11" name="Immagine 10" descr="Immagine che contiene schizzo, disegno, Arte bambini, diagramma&#10;&#10;Il contenuto generato dall'IA potrebbe non essere corretto.">
            <a:extLst>
              <a:ext uri="{FF2B5EF4-FFF2-40B4-BE49-F238E27FC236}">
                <a16:creationId xmlns:a16="http://schemas.microsoft.com/office/drawing/2014/main" id="{F26D2D8E-827A-DB24-B2F8-FE0E7DB42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482" y="523461"/>
            <a:ext cx="2001630" cy="195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64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7FDB3-C959-1A5F-AC95-7DDE6974E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>
            <a:extLst>
              <a:ext uri="{FF2B5EF4-FFF2-40B4-BE49-F238E27FC236}">
                <a16:creationId xmlns:a16="http://schemas.microsoft.com/office/drawing/2014/main" id="{02E441D4-0F6C-759D-65B1-5EEC6644A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39" y="448234"/>
            <a:ext cx="2863828" cy="50063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u="none" strike="noStrike" dirty="0" err="1">
                <a:solidFill>
                  <a:schemeClr val="dk1"/>
                </a:solidFill>
                <a:effectLst/>
                <a:uFillTx/>
                <a:latin typeface="Raleway"/>
                <a:ea typeface="Raleway"/>
              </a:rPr>
              <a:t>Considerazioni</a:t>
            </a:r>
            <a:r>
              <a:rPr lang="en-US" sz="2000" b="1" u="none" strike="noStrike" dirty="0">
                <a:solidFill>
                  <a:schemeClr val="dk1"/>
                </a:solidFill>
                <a:effectLst/>
                <a:uFillTx/>
                <a:latin typeface="Raleway"/>
                <a:ea typeface="Raleway"/>
              </a:rPr>
              <a:t> </a:t>
            </a:r>
            <a:r>
              <a:rPr lang="en-US" sz="2000" b="1" u="none" strike="noStrike" dirty="0" err="1">
                <a:solidFill>
                  <a:schemeClr val="dk1"/>
                </a:solidFill>
                <a:effectLst/>
                <a:uFillTx/>
                <a:latin typeface="Raleway"/>
                <a:ea typeface="Raleway"/>
              </a:rPr>
              <a:t>finali</a:t>
            </a:r>
            <a:endParaRPr lang="fr-FR" sz="2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BE8B45C-7874-1F88-E49E-A07C0F88ACB5}"/>
              </a:ext>
            </a:extLst>
          </p:cNvPr>
          <p:cNvSpPr txBox="1"/>
          <p:nvPr/>
        </p:nvSpPr>
        <p:spPr>
          <a:xfrm>
            <a:off x="402292" y="1259647"/>
            <a:ext cx="6079190" cy="2173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575"/>
              </a:lnSpc>
              <a:spcAft>
                <a:spcPts val="525"/>
              </a:spcAft>
            </a:pPr>
            <a:r>
              <a:rPr lang="it-IT" sz="1000" b="0" i="0" dirty="0">
                <a:effectLst/>
              </a:rPr>
              <a:t>Abbiamo confrontato i due dataset chiedendoci: "Cosa </a:t>
            </a:r>
            <a:r>
              <a:rPr lang="it-IT" sz="1000" b="0" i="0" dirty="0" err="1">
                <a:effectLst/>
              </a:rPr>
              <a:t>accaddrebbe</a:t>
            </a:r>
            <a:r>
              <a:rPr lang="it-IT" sz="1000" b="0" i="0" dirty="0">
                <a:effectLst/>
              </a:rPr>
              <a:t> se il modello sbagliasse?" </a:t>
            </a:r>
          </a:p>
          <a:p>
            <a:pPr algn="l">
              <a:lnSpc>
                <a:spcPts val="1575"/>
              </a:lnSpc>
              <a:spcAft>
                <a:spcPts val="525"/>
              </a:spcAft>
            </a:pPr>
            <a:r>
              <a:rPr lang="it-IT" sz="1000" b="0" i="0" dirty="0">
                <a:effectLst/>
              </a:rPr>
              <a:t>La risposta cambia completamente tra i due casi.</a:t>
            </a:r>
          </a:p>
          <a:p>
            <a:pPr algn="l">
              <a:lnSpc>
                <a:spcPts val="1575"/>
              </a:lnSpc>
              <a:spcAft>
                <a:spcPts val="525"/>
              </a:spcAft>
            </a:pPr>
            <a:r>
              <a:rPr lang="it-IT" sz="1000" dirty="0"/>
              <a:t>Per quanto riguarda il dataset </a:t>
            </a:r>
            <a:r>
              <a:rPr lang="it-IT" sz="1000" dirty="0" err="1"/>
              <a:t>Mushroom</a:t>
            </a:r>
            <a:r>
              <a:rPr lang="it-IT" sz="1000" dirty="0"/>
              <a:t>, un errore di classificazione di un fungo velenoso come commestibile, può comportare gravi conseguenze</a:t>
            </a:r>
            <a:r>
              <a:rPr lang="it-IT" sz="1000" b="0" i="0" dirty="0">
                <a:effectLst/>
              </a:rPr>
              <a:t>. </a:t>
            </a:r>
            <a:r>
              <a:rPr lang="it-IT" sz="1000" dirty="0"/>
              <a:t>Per questo è fondamentale che il modello sia quanto più accurato possibile, anche a fronte di un più alto costo computazionale.</a:t>
            </a:r>
            <a:endParaRPr lang="it-IT" sz="1000" b="0" i="0" dirty="0">
              <a:effectLst/>
            </a:endParaRPr>
          </a:p>
          <a:p>
            <a:pPr algn="l">
              <a:lnSpc>
                <a:spcPts val="1575"/>
              </a:lnSpc>
              <a:spcAft>
                <a:spcPts val="525"/>
              </a:spcAft>
            </a:pPr>
            <a:r>
              <a:rPr lang="it-IT" sz="1000" dirty="0"/>
              <a:t>Per il </a:t>
            </a:r>
            <a:r>
              <a:rPr lang="it-IT" sz="1000" b="0" i="0" dirty="0">
                <a:effectLst/>
              </a:rPr>
              <a:t>dataset Rice, stiamo solo distinguendo due varietà di chicchi (Cammeo e </a:t>
            </a:r>
            <a:r>
              <a:rPr lang="it-IT" sz="1000" b="0" i="0" dirty="0" err="1">
                <a:effectLst/>
              </a:rPr>
              <a:t>Osmancik</a:t>
            </a:r>
            <a:r>
              <a:rPr lang="it-IT" sz="1000" b="0" i="0" dirty="0">
                <a:effectLst/>
              </a:rPr>
              <a:t>).</a:t>
            </a:r>
          </a:p>
          <a:p>
            <a:pPr algn="l">
              <a:lnSpc>
                <a:spcPts val="1575"/>
              </a:lnSpc>
              <a:spcAft>
                <a:spcPts val="525"/>
              </a:spcAft>
            </a:pPr>
            <a:r>
              <a:rPr lang="it-IT" sz="1000" b="0" i="0" dirty="0">
                <a:effectLst/>
              </a:rPr>
              <a:t>Questo può da la possibilità di trovare dei compromessi tra accuratezza e costo computazionale, siccome in questo ambito un </a:t>
            </a:r>
            <a:r>
              <a:rPr lang="it-IT" sz="1000" dirty="0"/>
              <a:t>errore nella classificazione non comporterebbe una conseguenza grave come nel caso del dataset </a:t>
            </a:r>
            <a:r>
              <a:rPr lang="it-IT" sz="1000" dirty="0" err="1"/>
              <a:t>Mushroom</a:t>
            </a:r>
            <a:r>
              <a:rPr lang="it-IT" sz="1000" b="0" i="0" dirty="0">
                <a:effectLst/>
              </a:rPr>
              <a:t>.</a:t>
            </a:r>
          </a:p>
        </p:txBody>
      </p:sp>
      <p:pic>
        <p:nvPicPr>
          <p:cNvPr id="11" name="Immagine 10" descr="Immagine che contiene schizzo, disegno, Arte bambini, diagramma&#10;&#10;Il contenuto generato dall'IA potrebbe non essere corretto.">
            <a:extLst>
              <a:ext uri="{FF2B5EF4-FFF2-40B4-BE49-F238E27FC236}">
                <a16:creationId xmlns:a16="http://schemas.microsoft.com/office/drawing/2014/main" id="{27F3CB22-6BCA-F3DE-E854-92E501FE8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482" y="523461"/>
            <a:ext cx="2001630" cy="195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048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468B7-130F-ED72-1F7E-E98D8801F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>
            <a:extLst>
              <a:ext uri="{FF2B5EF4-FFF2-40B4-BE49-F238E27FC236}">
                <a16:creationId xmlns:a16="http://schemas.microsoft.com/office/drawing/2014/main" id="{2B2F5BBB-E759-17A4-6DEC-CB2ACFC68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4514" y="112877"/>
            <a:ext cx="2863828" cy="50063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u="none" strike="noStrike" dirty="0" err="1">
                <a:solidFill>
                  <a:schemeClr val="dk1"/>
                </a:solidFill>
                <a:effectLst/>
                <a:uFillTx/>
                <a:latin typeface="Raleway"/>
                <a:ea typeface="Raleway"/>
              </a:rPr>
              <a:t>Considerazioni</a:t>
            </a:r>
            <a:r>
              <a:rPr lang="en-US" sz="2000" b="1" u="none" strike="noStrike" dirty="0">
                <a:solidFill>
                  <a:schemeClr val="dk1"/>
                </a:solidFill>
                <a:effectLst/>
                <a:uFillTx/>
                <a:latin typeface="Raleway"/>
                <a:ea typeface="Raleway"/>
              </a:rPr>
              <a:t> </a:t>
            </a:r>
            <a:r>
              <a:rPr lang="en-US" sz="2000" b="1" u="none" strike="noStrike" dirty="0" err="1">
                <a:solidFill>
                  <a:schemeClr val="dk1"/>
                </a:solidFill>
                <a:effectLst/>
                <a:uFillTx/>
                <a:latin typeface="Raleway"/>
                <a:ea typeface="Raleway"/>
              </a:rPr>
              <a:t>finali</a:t>
            </a:r>
            <a:endParaRPr lang="fr-FR" sz="2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D339E92-2F58-3402-BA53-6A773DC6651D}"/>
              </a:ext>
            </a:extLst>
          </p:cNvPr>
          <p:cNvSpPr txBox="1"/>
          <p:nvPr/>
        </p:nvSpPr>
        <p:spPr>
          <a:xfrm>
            <a:off x="119816" y="771968"/>
            <a:ext cx="4288221" cy="890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1575"/>
              </a:lnSpc>
              <a:spcAft>
                <a:spcPts val="525"/>
              </a:spcAft>
            </a:pPr>
            <a:r>
              <a:rPr lang="it-IT" sz="1000" dirty="0"/>
              <a:t>Per quanto riguarda il dataset </a:t>
            </a:r>
            <a:r>
              <a:rPr lang="it-IT" sz="1000" dirty="0" err="1"/>
              <a:t>Mushroom</a:t>
            </a:r>
            <a:r>
              <a:rPr lang="it-IT" sz="1000" dirty="0"/>
              <a:t>, valutiamo che il modello più adeguato per eseguire operazioni di classificazione sia Random </a:t>
            </a:r>
            <a:r>
              <a:rPr lang="it-IT" sz="1000" dirty="0" err="1"/>
              <a:t>Forest</a:t>
            </a:r>
            <a:r>
              <a:rPr lang="it-IT" sz="1000" dirty="0"/>
              <a:t>, questo perché, nonostante sia </a:t>
            </a:r>
            <a:r>
              <a:rPr lang="it-IT" sz="1000" dirty="0" err="1"/>
              <a:t>computazionalmente</a:t>
            </a:r>
            <a:r>
              <a:rPr lang="it-IT" sz="1000" dirty="0"/>
              <a:t> più costoso, a fronte della Cross-</a:t>
            </a:r>
            <a:r>
              <a:rPr lang="it-IT" sz="1000" dirty="0" err="1"/>
              <a:t>Fold</a:t>
            </a:r>
            <a:r>
              <a:rPr lang="it-IT" sz="1000" dirty="0"/>
              <a:t>-</a:t>
            </a:r>
            <a:r>
              <a:rPr lang="it-IT" sz="1000" dirty="0" err="1"/>
              <a:t>Validation</a:t>
            </a:r>
            <a:r>
              <a:rPr lang="it-IT" sz="1000" dirty="0"/>
              <a:t>, restituisce una </a:t>
            </a:r>
            <a:r>
              <a:rPr lang="it-IT" sz="1000" dirty="0" err="1"/>
              <a:t>Accuracy</a:t>
            </a:r>
            <a:r>
              <a:rPr lang="it-IT" sz="1000" dirty="0"/>
              <a:t> media maggiore. </a:t>
            </a:r>
          </a:p>
        </p:txBody>
      </p:sp>
      <p:pic>
        <p:nvPicPr>
          <p:cNvPr id="2" name="Immagine 7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84B15367-7650-85C1-E704-FE23C808E0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8542" b="9607"/>
          <a:stretch>
            <a:fillRect/>
          </a:stretch>
        </p:blipFill>
        <p:spPr>
          <a:xfrm>
            <a:off x="1212997" y="1889390"/>
            <a:ext cx="2101860" cy="15857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833F9E-9E54-EF27-0A07-E957605B180A}"/>
              </a:ext>
            </a:extLst>
          </p:cNvPr>
          <p:cNvSpPr txBox="1"/>
          <p:nvPr/>
        </p:nvSpPr>
        <p:spPr>
          <a:xfrm>
            <a:off x="5370703" y="863499"/>
            <a:ext cx="35876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000" dirty="0"/>
              <a:t>Per quanto riguarda invece il dataset Rice, il modello più adeguato è K-NN perché garantisce un’</a:t>
            </a:r>
            <a:r>
              <a:rPr lang="it-IT" sz="1000" dirty="0" err="1"/>
              <a:t>accuracy</a:t>
            </a:r>
            <a:r>
              <a:rPr lang="it-IT" sz="1000" dirty="0"/>
              <a:t> quasi a pari degli altri modelli, ma con un costo computazionale significativamente minore.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3C12B4-0ED0-F2C8-CB77-8444EAFF3E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135"/>
          <a:stretch>
            <a:fillRect/>
          </a:stretch>
        </p:blipFill>
        <p:spPr>
          <a:xfrm>
            <a:off x="471389" y="3622511"/>
            <a:ext cx="3587621" cy="13263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B0FED3-DDF1-C173-3A57-970CC3E3BA1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967"/>
          <a:stretch>
            <a:fillRect/>
          </a:stretch>
        </p:blipFill>
        <p:spPr>
          <a:xfrm>
            <a:off x="6088342" y="1889389"/>
            <a:ext cx="2152343" cy="15857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143C6F-CD08-0BA1-166A-16FDC6911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0702" y="3622511"/>
            <a:ext cx="3587622" cy="127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74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DFBF7-AD90-C9E6-E322-6B80043C8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>
            <a:extLst>
              <a:ext uri="{FF2B5EF4-FFF2-40B4-BE49-F238E27FC236}">
                <a16:creationId xmlns:a16="http://schemas.microsoft.com/office/drawing/2014/main" id="{D3982B7B-A9F3-45DF-CFE3-7D4540E82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80" y="1504800"/>
            <a:ext cx="5895720" cy="1666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indent="0" algn="ctr">
              <a:lnSpc>
                <a:spcPct val="80000"/>
              </a:lnSpc>
              <a:buNone/>
              <a:tabLst>
                <a:tab pos="0" algn="l"/>
              </a:tabLst>
            </a:pPr>
            <a:r>
              <a:rPr lang="en-US" sz="5500" b="1" dirty="0">
                <a:solidFill>
                  <a:schemeClr val="dk1"/>
                </a:solidFill>
                <a:latin typeface="Raleway SemiBold"/>
              </a:rPr>
              <a:t>Fine</a:t>
            </a:r>
            <a:endParaRPr lang="fr-FR" sz="4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27" name="PlaceHolder 2">
            <a:extLst>
              <a:ext uri="{FF2B5EF4-FFF2-40B4-BE49-F238E27FC236}">
                <a16:creationId xmlns:a16="http://schemas.microsoft.com/office/drawing/2014/main" id="{1F0CFC90-BE10-B246-263B-110428328446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2200320" y="3361765"/>
            <a:ext cx="4752720" cy="56029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85000" lnSpcReduction="2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600" b="0" u="none" strike="noStrike" dirty="0">
                <a:solidFill>
                  <a:srgbClr val="000000"/>
                </a:solidFill>
                <a:effectLst/>
                <a:uFillTx/>
                <a:latin typeface="OpenSymbol"/>
              </a:rPr>
              <a:t>Orsini Fabio </a:t>
            </a:r>
          </a:p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600" b="0" u="none" strike="noStrike" dirty="0">
                <a:solidFill>
                  <a:srgbClr val="000000"/>
                </a:solidFill>
                <a:effectLst/>
                <a:uFillTx/>
                <a:latin typeface="OpenSymbol"/>
              </a:rPr>
              <a:t>Migliaccio Matteo</a:t>
            </a:r>
          </a:p>
        </p:txBody>
      </p:sp>
      <p:sp>
        <p:nvSpPr>
          <p:cNvPr id="128" name="Google Shape;179;p27">
            <a:extLst>
              <a:ext uri="{FF2B5EF4-FFF2-40B4-BE49-F238E27FC236}">
                <a16:creationId xmlns:a16="http://schemas.microsoft.com/office/drawing/2014/main" id="{DBBEE94D-D958-EFE0-9121-31678F48FA7D}"/>
              </a:ext>
            </a:extLst>
          </p:cNvPr>
          <p:cNvSpPr/>
          <p:nvPr/>
        </p:nvSpPr>
        <p:spPr>
          <a:xfrm>
            <a:off x="-1523880" y="885960"/>
            <a:ext cx="2885760" cy="3619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70823080" tIns="1809720" rIns="870823080" bIns="1809720" anchor="t">
            <a:normAutofit fontScale="25000" lnSpcReduction="20000"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fr-FR" sz="1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2267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202E9-81EA-12F8-7524-92B987066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ttangolo 152">
            <a:extLst>
              <a:ext uri="{FF2B5EF4-FFF2-40B4-BE49-F238E27FC236}">
                <a16:creationId xmlns:a16="http://schemas.microsoft.com/office/drawing/2014/main" id="{8A237D50-4DE6-4E32-17BF-4C2FBC8A6519}"/>
              </a:ext>
            </a:extLst>
          </p:cNvPr>
          <p:cNvSpPr/>
          <p:nvPr/>
        </p:nvSpPr>
        <p:spPr>
          <a:xfrm>
            <a:off x="476280" y="476280"/>
            <a:ext cx="8191080" cy="952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30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154" name="Rettangolo 153">
            <a:extLst>
              <a:ext uri="{FF2B5EF4-FFF2-40B4-BE49-F238E27FC236}">
                <a16:creationId xmlns:a16="http://schemas.microsoft.com/office/drawing/2014/main" id="{FCFF4929-8A50-75AC-E442-4F8FDC8A016D}"/>
              </a:ext>
            </a:extLst>
          </p:cNvPr>
          <p:cNvSpPr/>
          <p:nvPr/>
        </p:nvSpPr>
        <p:spPr>
          <a:xfrm>
            <a:off x="476280" y="1905120"/>
            <a:ext cx="8191080" cy="276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/>
          </a:bodyPr>
          <a:lstStyle/>
          <a:p>
            <a:pPr defTabSz="914400">
              <a:lnSpc>
                <a:spcPct val="150000"/>
              </a:lnSpc>
              <a:tabLst>
                <a:tab pos="0" algn="l"/>
              </a:tabLst>
            </a:pPr>
            <a:endParaRPr lang="en-US" sz="12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AF87F74A-6B11-4058-F5D2-4BC30612F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80" y="146646"/>
            <a:ext cx="4885920" cy="75403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000" b="1" dirty="0">
                <a:solidFill>
                  <a:schemeClr val="dk1"/>
                </a:solidFill>
                <a:latin typeface="Raleway"/>
                <a:ea typeface="Raleway"/>
              </a:rPr>
              <a:t>Basi </a:t>
            </a:r>
            <a:r>
              <a:rPr lang="en-US" sz="4000" b="1" dirty="0" err="1">
                <a:solidFill>
                  <a:schemeClr val="dk1"/>
                </a:solidFill>
                <a:latin typeface="Raleway"/>
                <a:ea typeface="Raleway"/>
              </a:rPr>
              <a:t>Teoriche</a:t>
            </a:r>
            <a:r>
              <a:rPr lang="en-US" sz="4000" b="1" u="none" strike="noStrike" dirty="0">
                <a:solidFill>
                  <a:schemeClr val="dk1"/>
                </a:solidFill>
                <a:effectLst/>
                <a:uFillTx/>
                <a:latin typeface="Raleway"/>
                <a:ea typeface="Raleway"/>
              </a:rPr>
              <a:t> </a:t>
            </a:r>
            <a:endParaRPr lang="fr-FR" sz="4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465830C-BC7C-432A-9BBB-4C3F88377098}"/>
              </a:ext>
            </a:extLst>
          </p:cNvPr>
          <p:cNvSpPr txBox="1"/>
          <p:nvPr/>
        </p:nvSpPr>
        <p:spPr>
          <a:xfrm>
            <a:off x="476280" y="1315058"/>
            <a:ext cx="554614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100" b="1" dirty="0"/>
              <a:t>Algoritmi di classificazione</a:t>
            </a:r>
          </a:p>
          <a:p>
            <a:pPr algn="just"/>
            <a:endParaRPr lang="it-IT" sz="1100" dirty="0"/>
          </a:p>
          <a:p>
            <a:pPr algn="just"/>
            <a:r>
              <a:rPr lang="it-IT" sz="1000" b="1" dirty="0"/>
              <a:t>Alberi di decisione</a:t>
            </a:r>
          </a:p>
          <a:p>
            <a:pPr algn="just"/>
            <a:r>
              <a:rPr lang="it-IT" sz="1000" i="1" dirty="0"/>
              <a:t>Nodo Radice: </a:t>
            </a:r>
            <a:r>
              <a:rPr lang="it-IT" sz="1000" dirty="0"/>
              <a:t>È l'attributo che meglio divide i dati iniziali.</a:t>
            </a:r>
          </a:p>
          <a:p>
            <a:pPr algn="just"/>
            <a:r>
              <a:rPr lang="it-IT" sz="1000" i="1" dirty="0"/>
              <a:t>Nodi </a:t>
            </a:r>
            <a:r>
              <a:rPr lang="it-IT" sz="1000" i="1" dirty="0" err="1"/>
              <a:t>Decision</a:t>
            </a:r>
            <a:r>
              <a:rPr lang="it-IT" sz="1000" i="1" dirty="0"/>
              <a:t>:</a:t>
            </a:r>
            <a:r>
              <a:rPr lang="it-IT" sz="1000" dirty="0"/>
              <a:t> Ogni nodo pone una domanda su una caratteristica.</a:t>
            </a:r>
          </a:p>
          <a:p>
            <a:pPr algn="just"/>
            <a:r>
              <a:rPr lang="it-IT" sz="1000" i="1" dirty="0"/>
              <a:t>Split (Divisione): </a:t>
            </a:r>
            <a:r>
              <a:rPr lang="it-IT" sz="1000" dirty="0"/>
              <a:t>I dati vengono divisi in rami (Sì/No o valori numerici) in base alla risposta.</a:t>
            </a:r>
          </a:p>
          <a:p>
            <a:pPr algn="just"/>
            <a:r>
              <a:rPr lang="it-IT" sz="1000" i="1" dirty="0"/>
              <a:t>Foglie:</a:t>
            </a:r>
            <a:r>
              <a:rPr lang="it-IT" sz="1000" dirty="0"/>
              <a:t> Sono i nodi finali che contengono la classificazione.</a:t>
            </a:r>
          </a:p>
          <a:p>
            <a:pPr algn="just"/>
            <a:endParaRPr lang="it-IT" sz="1000" b="1" dirty="0"/>
          </a:p>
          <a:p>
            <a:pPr algn="just"/>
            <a:r>
              <a:rPr lang="it-IT" sz="1000" b="1" dirty="0"/>
              <a:t>K-</a:t>
            </a:r>
            <a:r>
              <a:rPr lang="it-IT" sz="1000" b="1" dirty="0" err="1"/>
              <a:t>Nearest</a:t>
            </a:r>
            <a:r>
              <a:rPr lang="it-IT" sz="1000" b="1" dirty="0"/>
              <a:t> </a:t>
            </a:r>
            <a:r>
              <a:rPr lang="it-IT" sz="1000" b="1" dirty="0" err="1"/>
              <a:t>Neighbors</a:t>
            </a:r>
            <a:r>
              <a:rPr lang="it-IT" sz="1000" b="1" dirty="0"/>
              <a:t> (k-NN)</a:t>
            </a:r>
          </a:p>
          <a:p>
            <a:pPr algn="just"/>
            <a:r>
              <a:rPr lang="it-IT" sz="1000" dirty="0"/>
              <a:t>È un algoritmo "geometrico". Non costruisce un modello complesso, ma memorizza i dati.</a:t>
            </a:r>
          </a:p>
          <a:p>
            <a:pPr algn="just"/>
            <a:r>
              <a:rPr lang="it-IT" sz="1000" dirty="0"/>
              <a:t>Per classificare un nuovo dato, guarda i </a:t>
            </a:r>
            <a:r>
              <a:rPr lang="it-IT" sz="1000" b="1" dirty="0"/>
              <a:t>K vicini</a:t>
            </a:r>
            <a:r>
              <a:rPr lang="it-IT" sz="1000" dirty="0"/>
              <a:t> più prossimi nello spazio cartesiano.</a:t>
            </a:r>
          </a:p>
          <a:p>
            <a:pPr algn="just"/>
            <a:endParaRPr lang="it-IT" sz="1000" b="1" dirty="0"/>
          </a:p>
          <a:p>
            <a:pPr algn="just"/>
            <a:r>
              <a:rPr lang="it-IT" sz="1000" b="1" dirty="0"/>
              <a:t>Random </a:t>
            </a:r>
            <a:r>
              <a:rPr lang="it-IT" sz="1000" b="1" dirty="0" err="1"/>
              <a:t>Forest</a:t>
            </a:r>
            <a:endParaRPr lang="it-IT" sz="1000" b="1" dirty="0"/>
          </a:p>
          <a:p>
            <a:pPr algn="just"/>
            <a:r>
              <a:rPr lang="it-IT" sz="1000" dirty="0"/>
              <a:t>È un metodo di Ensemble, invece di creare un solo albero, per un maggiore confronto crea tanti alberi decisionali.</a:t>
            </a:r>
          </a:p>
          <a:p>
            <a:pPr algn="just"/>
            <a:r>
              <a:rPr lang="it-IT" sz="1000" dirty="0"/>
              <a:t>Ogni albero viene addestrato su un sottoinsieme diverso dei dati.</a:t>
            </a:r>
          </a:p>
          <a:p>
            <a:pPr algn="just"/>
            <a:r>
              <a:rPr lang="it-IT" sz="1000" dirty="0"/>
              <a:t>Alla fine, la foresta prende una decisione a maggioranza. È solitamente più preciso e robusto di un albero singolo.</a:t>
            </a:r>
            <a:endParaRPr lang="it-IT" sz="1000" i="1" dirty="0"/>
          </a:p>
        </p:txBody>
      </p:sp>
      <p:pic>
        <p:nvPicPr>
          <p:cNvPr id="9" name="Immagine 8" descr="Immagine che contiene albero di Natale, natale, origami&#10;&#10;Il contenuto generato dall'IA potrebbe non essere corretto.">
            <a:extLst>
              <a:ext uri="{FF2B5EF4-FFF2-40B4-BE49-F238E27FC236}">
                <a16:creationId xmlns:a16="http://schemas.microsoft.com/office/drawing/2014/main" id="{BEA8C18D-13AA-6E10-4F03-3942FD17B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429" y="695383"/>
            <a:ext cx="2853558" cy="1942186"/>
          </a:xfrm>
          <a:prstGeom prst="rect">
            <a:avLst/>
          </a:prstGeom>
        </p:spPr>
      </p:pic>
      <p:pic>
        <p:nvPicPr>
          <p:cNvPr id="11" name="Immagine 10" descr="Immagine che contiene cerchio, diagramma, linea, schermata&#10;&#10;Il contenuto generato dall'IA potrebbe non essere corretto.">
            <a:extLst>
              <a:ext uri="{FF2B5EF4-FFF2-40B4-BE49-F238E27FC236}">
                <a16:creationId xmlns:a16="http://schemas.microsoft.com/office/drawing/2014/main" id="{0FA78E36-9FA8-80A1-6A27-DC9F30A8B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429" y="2995600"/>
            <a:ext cx="2853558" cy="163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18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06CF8-D483-C007-62C1-864436D07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ttangolo 152">
            <a:extLst>
              <a:ext uri="{FF2B5EF4-FFF2-40B4-BE49-F238E27FC236}">
                <a16:creationId xmlns:a16="http://schemas.microsoft.com/office/drawing/2014/main" id="{C83A35CE-BB9A-7E7A-EDA4-A22E75199A1C}"/>
              </a:ext>
            </a:extLst>
          </p:cNvPr>
          <p:cNvSpPr/>
          <p:nvPr/>
        </p:nvSpPr>
        <p:spPr>
          <a:xfrm>
            <a:off x="476280" y="476280"/>
            <a:ext cx="8191080" cy="952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30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154" name="Rettangolo 153">
            <a:extLst>
              <a:ext uri="{FF2B5EF4-FFF2-40B4-BE49-F238E27FC236}">
                <a16:creationId xmlns:a16="http://schemas.microsoft.com/office/drawing/2014/main" id="{09465352-D673-E65E-23AA-730B11BA4543}"/>
              </a:ext>
            </a:extLst>
          </p:cNvPr>
          <p:cNvSpPr/>
          <p:nvPr/>
        </p:nvSpPr>
        <p:spPr>
          <a:xfrm>
            <a:off x="476280" y="1905120"/>
            <a:ext cx="8191080" cy="276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/>
          </a:bodyPr>
          <a:lstStyle/>
          <a:p>
            <a:pPr defTabSz="914400">
              <a:lnSpc>
                <a:spcPct val="150000"/>
              </a:lnSpc>
              <a:tabLst>
                <a:tab pos="0" algn="l"/>
              </a:tabLst>
            </a:pPr>
            <a:endParaRPr lang="en-US" sz="12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64FCEE-49B1-9EF3-DB2B-F276D1C41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14" y="1760966"/>
            <a:ext cx="7816224" cy="195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laceHolder 1">
            <a:extLst>
              <a:ext uri="{FF2B5EF4-FFF2-40B4-BE49-F238E27FC236}">
                <a16:creationId xmlns:a16="http://schemas.microsoft.com/office/drawing/2014/main" id="{B9768EFA-2206-DC14-741A-B8D99F6B6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80" y="335888"/>
            <a:ext cx="4885920" cy="75403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000" b="1" dirty="0">
                <a:solidFill>
                  <a:schemeClr val="dk1"/>
                </a:solidFill>
                <a:latin typeface="Raleway"/>
                <a:ea typeface="Raleway"/>
              </a:rPr>
              <a:t>Basi </a:t>
            </a:r>
            <a:r>
              <a:rPr lang="en-US" sz="4000" b="1" dirty="0" err="1">
                <a:solidFill>
                  <a:schemeClr val="dk1"/>
                </a:solidFill>
                <a:latin typeface="Raleway"/>
                <a:ea typeface="Raleway"/>
              </a:rPr>
              <a:t>Teoriche</a:t>
            </a:r>
            <a:r>
              <a:rPr lang="en-US" sz="4000" b="1" u="none" strike="noStrike" dirty="0">
                <a:solidFill>
                  <a:schemeClr val="dk1"/>
                </a:solidFill>
                <a:effectLst/>
                <a:uFillTx/>
                <a:latin typeface="Raleway"/>
                <a:ea typeface="Raleway"/>
              </a:rPr>
              <a:t> </a:t>
            </a:r>
            <a:endParaRPr lang="fr-FR" sz="4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B36591B-7A8D-75E7-6C26-DD06015E8628}"/>
              </a:ext>
            </a:extLst>
          </p:cNvPr>
          <p:cNvSpPr txBox="1"/>
          <p:nvPr/>
        </p:nvSpPr>
        <p:spPr>
          <a:xfrm>
            <a:off x="3346403" y="1256169"/>
            <a:ext cx="2450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FLUSSO DI LAVORO</a:t>
            </a:r>
          </a:p>
        </p:txBody>
      </p:sp>
    </p:spTree>
    <p:extLst>
      <p:ext uri="{BB962C8B-B14F-4D97-AF65-F5344CB8AC3E}">
        <p14:creationId xmlns:p14="http://schemas.microsoft.com/office/powerpoint/2010/main" val="2149424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ttangolo 143"/>
          <p:cNvSpPr/>
          <p:nvPr/>
        </p:nvSpPr>
        <p:spPr>
          <a:xfrm>
            <a:off x="476280" y="476280"/>
            <a:ext cx="3753384" cy="952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 lnSpcReduction="9999"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3000" b="1" u="none" strike="noStrike" dirty="0" err="1">
                <a:solidFill>
                  <a:schemeClr val="dk1"/>
                </a:solidFill>
                <a:effectLst/>
                <a:uFillTx/>
                <a:latin typeface="Raleway"/>
              </a:rPr>
              <a:t>Linguaggi</a:t>
            </a:r>
            <a:r>
              <a:rPr lang="en-US" sz="3000" b="1" u="none" strike="noStrike" dirty="0">
                <a:solidFill>
                  <a:schemeClr val="dk1"/>
                </a:solidFill>
                <a:effectLst/>
                <a:uFillTx/>
                <a:latin typeface="Raleway"/>
              </a:rPr>
              <a:t> e </a:t>
            </a:r>
            <a:r>
              <a:rPr lang="en-US" sz="3000" b="0" u="none" strike="noStrike" dirty="0" err="1">
                <a:solidFill>
                  <a:schemeClr val="dk1"/>
                </a:solidFill>
                <a:effectLst/>
                <a:uFillTx/>
                <a:latin typeface="Raleway Medium"/>
              </a:rPr>
              <a:t>Strumenti</a:t>
            </a:r>
            <a:r>
              <a:rPr lang="en-US" sz="3000" b="0" u="none" strike="noStrike" dirty="0">
                <a:solidFill>
                  <a:schemeClr val="dk1"/>
                </a:solidFill>
                <a:effectLst/>
                <a:uFillTx/>
                <a:latin typeface="Raleway Medium"/>
              </a:rPr>
              <a:t> </a:t>
            </a:r>
            <a:r>
              <a:rPr lang="en-US" sz="3000" b="0" u="none" strike="noStrike" dirty="0" err="1">
                <a:solidFill>
                  <a:schemeClr val="dk1"/>
                </a:solidFill>
                <a:effectLst/>
                <a:uFillTx/>
                <a:latin typeface="Raleway Medium"/>
              </a:rPr>
              <a:t>Utilizzati</a:t>
            </a:r>
            <a:endParaRPr lang="en-US" sz="30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145" name="Rettangolo 144"/>
          <p:cNvSpPr/>
          <p:nvPr/>
        </p:nvSpPr>
        <p:spPr>
          <a:xfrm>
            <a:off x="423216" y="1756225"/>
            <a:ext cx="4605472" cy="282027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it-IT" sz="1000" b="1" dirty="0"/>
              <a:t>Python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it-IT" sz="1000" b="1" dirty="0"/>
              <a:t>Librerie</a:t>
            </a:r>
            <a:r>
              <a:rPr lang="it-IT" sz="1000" dirty="0"/>
              <a:t>:</a:t>
            </a:r>
          </a:p>
          <a:p>
            <a:pPr lvl="1"/>
            <a:r>
              <a:rPr lang="it-IT" sz="1000" i="1" dirty="0" err="1"/>
              <a:t>scikit-learn</a:t>
            </a:r>
            <a:r>
              <a:rPr lang="it-IT" sz="1000" dirty="0"/>
              <a:t>: Per la creazione, addestramento e valutazione dei modelli di classificazione (</a:t>
            </a:r>
            <a:r>
              <a:rPr lang="it-IT" sz="1000" dirty="0" err="1"/>
              <a:t>Decision</a:t>
            </a:r>
            <a:r>
              <a:rPr lang="it-IT" sz="1000" dirty="0"/>
              <a:t> Tree, k-NN, Random </a:t>
            </a:r>
            <a:r>
              <a:rPr lang="it-IT" sz="1000" dirty="0" err="1"/>
              <a:t>Forest</a:t>
            </a:r>
            <a:r>
              <a:rPr lang="it-IT" sz="1000" dirty="0"/>
              <a:t>).</a:t>
            </a:r>
          </a:p>
          <a:p>
            <a:pPr lvl="1"/>
            <a:r>
              <a:rPr lang="it-IT" sz="1000" i="1" dirty="0" err="1"/>
              <a:t>matplotlib</a:t>
            </a:r>
            <a:r>
              <a:rPr lang="it-IT" sz="1000" i="1" dirty="0"/>
              <a:t> e </a:t>
            </a:r>
            <a:r>
              <a:rPr lang="it-IT" sz="1000" i="1" dirty="0" err="1"/>
              <a:t>seaborn</a:t>
            </a:r>
            <a:r>
              <a:rPr lang="it-IT" sz="1000" dirty="0"/>
              <a:t>: Per la visualizzazione grafica dei risultati, come alberi decisionali, matrici di confusione e grafici di importanza delle feature.</a:t>
            </a:r>
          </a:p>
          <a:p>
            <a:pPr lvl="1"/>
            <a:r>
              <a:rPr lang="it-IT" sz="1000" i="1" dirty="0" err="1"/>
              <a:t>pandas</a:t>
            </a:r>
            <a:r>
              <a:rPr lang="it-IT" sz="1000" dirty="0"/>
              <a:t>: Per la gestione e manipolazione dei dataset.</a:t>
            </a:r>
          </a:p>
          <a:p>
            <a:pPr lvl="1"/>
            <a:r>
              <a:rPr lang="it-IT" sz="1000" i="1" dirty="0" err="1"/>
              <a:t>numpy</a:t>
            </a:r>
            <a:r>
              <a:rPr lang="it-IT" sz="1000" dirty="0"/>
              <a:t>: Per operazioni numeriche e array.</a:t>
            </a:r>
          </a:p>
          <a:p>
            <a:pPr lvl="1"/>
            <a:r>
              <a:rPr lang="it-IT" sz="1000" i="1" dirty="0" err="1"/>
              <a:t>scipy</a:t>
            </a:r>
            <a:r>
              <a:rPr lang="it-IT" sz="1000" dirty="0"/>
              <a:t>: Per il caricamento di dataset in formato ARFF e altre funzioni scientifiche.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it-IT" sz="1000" b="1" dirty="0"/>
              <a:t>Visual Studio Code</a:t>
            </a:r>
            <a:r>
              <a:rPr lang="it-IT" sz="1000" dirty="0"/>
              <a:t>: Ambiente di sviluppo utilizzato per scrivere, modificare e testare il codice.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it-IT" sz="1000" b="1" dirty="0"/>
              <a:t>AI (Gemini)</a:t>
            </a:r>
            <a:r>
              <a:rPr lang="it-IT" sz="1000" dirty="0"/>
              <a:t>: utilizzato per la creazione dei grafici su </a:t>
            </a:r>
            <a:r>
              <a:rPr lang="it-IT" sz="1000" dirty="0" err="1"/>
              <a:t>python</a:t>
            </a:r>
            <a:r>
              <a:rPr lang="it-IT" sz="1000" dirty="0"/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67C530C-C663-083D-C798-6731FB85A7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1" t="12339" r="9825" b="12080"/>
          <a:stretch>
            <a:fillRect/>
          </a:stretch>
        </p:blipFill>
        <p:spPr bwMode="auto">
          <a:xfrm>
            <a:off x="5239408" y="1287517"/>
            <a:ext cx="2969172" cy="288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ttangolo 146"/>
          <p:cNvSpPr/>
          <p:nvPr/>
        </p:nvSpPr>
        <p:spPr>
          <a:xfrm>
            <a:off x="476280" y="476280"/>
            <a:ext cx="2285640" cy="952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5000" b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01</a:t>
            </a:r>
            <a:endParaRPr lang="en-US" sz="50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148" name="Rettangolo 147"/>
          <p:cNvSpPr/>
          <p:nvPr/>
        </p:nvSpPr>
        <p:spPr>
          <a:xfrm>
            <a:off x="476280" y="1428840"/>
            <a:ext cx="3619080" cy="142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4000" b="1" u="none" strike="noStrike" dirty="0">
                <a:solidFill>
                  <a:schemeClr val="dk1"/>
                </a:solidFill>
                <a:effectLst/>
                <a:uFillTx/>
                <a:latin typeface="Raleway"/>
              </a:rPr>
              <a:t>Dataset e </a:t>
            </a:r>
            <a:r>
              <a:rPr lang="en-US" sz="4000" b="0" u="none" strike="noStrike" dirty="0">
                <a:solidFill>
                  <a:schemeClr val="dk1"/>
                </a:solidFill>
                <a:effectLst/>
                <a:uFillTx/>
                <a:latin typeface="Raleway Medium"/>
              </a:rPr>
              <a:t>Preprocessing</a:t>
            </a:r>
            <a:endParaRPr lang="en-US" sz="40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pic>
        <p:nvPicPr>
          <p:cNvPr id="3" name="Picture 2" descr="A diagram of data processing&#10;&#10;AI-generated content may be incorrect.">
            <a:extLst>
              <a:ext uri="{FF2B5EF4-FFF2-40B4-BE49-F238E27FC236}">
                <a16:creationId xmlns:a16="http://schemas.microsoft.com/office/drawing/2014/main" id="{A80B17DD-D77C-9C83-59A2-D3C564E2A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036" y="567557"/>
            <a:ext cx="3619080" cy="359573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79A53-1513-9B25-0309-801BA8D69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>
            <a:extLst>
              <a:ext uri="{FF2B5EF4-FFF2-40B4-BE49-F238E27FC236}">
                <a16:creationId xmlns:a16="http://schemas.microsoft.com/office/drawing/2014/main" id="{AB0948FB-DD8F-B997-1F8F-3DEA54F6A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60" y="447840"/>
            <a:ext cx="77054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1" u="none" strike="noStrike" err="1">
                <a:solidFill>
                  <a:schemeClr val="dk1"/>
                </a:solidFill>
                <a:effectLst/>
                <a:uFillTx/>
                <a:latin typeface="Raleway"/>
                <a:ea typeface="Raleway"/>
              </a:rPr>
              <a:t>Descrizione</a:t>
            </a:r>
            <a:r>
              <a:rPr lang="en-US" sz="3000" b="1" u="none" strike="noStrike">
                <a:solidFill>
                  <a:schemeClr val="dk1"/>
                </a:solidFill>
                <a:effectLst/>
                <a:uFillTx/>
                <a:latin typeface="Raleway"/>
                <a:ea typeface="Raleway"/>
              </a:rPr>
              <a:t> Dataset Mushroom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51" name="PlaceHolder 2">
            <a:extLst>
              <a:ext uri="{FF2B5EF4-FFF2-40B4-BE49-F238E27FC236}">
                <a16:creationId xmlns:a16="http://schemas.microsoft.com/office/drawing/2014/main" id="{70A85110-69DC-8DCB-715F-9F6446E64735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723960" y="1615397"/>
            <a:ext cx="4446339" cy="24363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r>
              <a:rPr lang="it-IT" sz="1000" b="1" dirty="0"/>
              <a:t>Numero di Record:</a:t>
            </a:r>
            <a:r>
              <a:rPr lang="it-IT" sz="1000" dirty="0"/>
              <a:t> </a:t>
            </a:r>
          </a:p>
          <a:p>
            <a:r>
              <a:rPr lang="it-IT" sz="1000" dirty="0"/>
              <a:t>8.124 istanze totali (4.208 commestibili, 3.916 velenosi).</a:t>
            </a:r>
          </a:p>
          <a:p>
            <a:endParaRPr lang="it-IT" sz="1000" dirty="0"/>
          </a:p>
          <a:p>
            <a:r>
              <a:rPr lang="it-IT" sz="1000" b="1" dirty="0"/>
              <a:t>Colonne Rimosse:</a:t>
            </a:r>
            <a:endParaRPr lang="it-IT" sz="1000" dirty="0"/>
          </a:p>
          <a:p>
            <a:pPr lvl="1"/>
            <a:r>
              <a:rPr lang="it-IT" sz="1000" dirty="0" err="1"/>
              <a:t>veil-type</a:t>
            </a:r>
            <a:r>
              <a:rPr lang="it-IT" sz="1000" dirty="0"/>
              <a:t>: Rimossa perché ha un unico valore costante per tutti i record (non porta informazione).</a:t>
            </a:r>
          </a:p>
          <a:p>
            <a:pPr lvl="1"/>
            <a:r>
              <a:rPr lang="it-IT" sz="1000" i="1" dirty="0"/>
              <a:t>Nota:</a:t>
            </a:r>
            <a:r>
              <a:rPr lang="it-IT" sz="1000" dirty="0"/>
              <a:t> In una versione alternativa (</a:t>
            </a:r>
            <a:r>
              <a:rPr lang="it-IT" sz="1000" dirty="0">
                <a:hlinkClick r:id="rId2"/>
              </a:rPr>
              <a:t>decision_tree.py</a:t>
            </a:r>
            <a:r>
              <a:rPr lang="it-IT" sz="1000" dirty="0"/>
              <a:t>) è stata rimossa anche </a:t>
            </a:r>
            <a:r>
              <a:rPr lang="it-IT" sz="1000" dirty="0" err="1"/>
              <a:t>stalk</a:t>
            </a:r>
            <a:r>
              <a:rPr lang="it-IT" sz="1000" dirty="0"/>
              <a:t>-root per i troppi dati mancanti, ma nel modello finale (</a:t>
            </a:r>
            <a:r>
              <a:rPr lang="it-IT" sz="1000" dirty="0">
                <a:hlinkClick r:id="rId2"/>
              </a:rPr>
              <a:t>models.py</a:t>
            </a:r>
            <a:r>
              <a:rPr lang="it-IT" sz="1000" dirty="0"/>
              <a:t>) i mancanti sono gestiti.</a:t>
            </a:r>
          </a:p>
          <a:p>
            <a:endParaRPr lang="it-IT" sz="1000" b="1" dirty="0"/>
          </a:p>
          <a:p>
            <a:r>
              <a:rPr lang="it-IT" sz="1000" b="1" dirty="0"/>
              <a:t>Grafici di Importanza:</a:t>
            </a:r>
            <a:r>
              <a:rPr lang="it-IT" sz="1000" dirty="0"/>
              <a:t> </a:t>
            </a:r>
          </a:p>
          <a:p>
            <a:r>
              <a:rPr lang="it-IT" sz="1000" dirty="0"/>
              <a:t>Analisi effettuata tramite </a:t>
            </a:r>
            <a:r>
              <a:rPr lang="it-IT" sz="1000" i="1" dirty="0"/>
              <a:t>Feature </a:t>
            </a:r>
            <a:r>
              <a:rPr lang="it-IT" sz="1000" i="1" dirty="0" err="1"/>
              <a:t>Importance</a:t>
            </a:r>
            <a:r>
              <a:rPr lang="it-IT" sz="1000" dirty="0"/>
              <a:t> (per alberi) e </a:t>
            </a:r>
            <a:r>
              <a:rPr lang="it-IT" sz="1000" i="1" dirty="0" err="1"/>
              <a:t>Permutation</a:t>
            </a:r>
            <a:r>
              <a:rPr lang="it-IT" sz="1000" i="1" dirty="0"/>
              <a:t> </a:t>
            </a:r>
            <a:r>
              <a:rPr lang="it-IT" sz="1000" i="1" dirty="0" err="1"/>
              <a:t>Importance</a:t>
            </a:r>
            <a:r>
              <a:rPr lang="it-IT" sz="1000" dirty="0"/>
              <a:t> (per k-NN) per identificare le caratteristiche più discriminanti (es. </a:t>
            </a:r>
            <a:r>
              <a:rPr lang="it-IT" sz="1000" dirty="0" err="1"/>
              <a:t>odor</a:t>
            </a:r>
            <a:r>
              <a:rPr lang="it-IT" sz="1000" dirty="0"/>
              <a:t>, spore-</a:t>
            </a:r>
            <a:r>
              <a:rPr lang="it-IT" sz="1000" dirty="0" err="1"/>
              <a:t>print</a:t>
            </a:r>
            <a:r>
              <a:rPr lang="it-IT" sz="1000" dirty="0"/>
              <a:t>-color).</a:t>
            </a:r>
          </a:p>
          <a:p>
            <a:pPr marL="171450" indent="-171450">
              <a:lnSpc>
                <a:spcPct val="150000"/>
              </a:lnSpc>
              <a:buFontTx/>
              <a:buChar char="-"/>
              <a:tabLst>
                <a:tab pos="0" algn="l"/>
              </a:tabLst>
            </a:pPr>
            <a:endParaRPr lang="en-US" sz="10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EC6B759-B38A-657A-A49B-ABC8FF6DB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544" y="1200623"/>
            <a:ext cx="3150275" cy="315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17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2EFDD-9883-02B2-E05A-EF0B227B8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5E1EC8BA-AB91-BD7B-58ED-921514E59829}"/>
              </a:ext>
            </a:extLst>
          </p:cNvPr>
          <p:cNvSpPr txBox="1"/>
          <p:nvPr/>
        </p:nvSpPr>
        <p:spPr>
          <a:xfrm>
            <a:off x="383044" y="264689"/>
            <a:ext cx="40651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latin typeface="Raleway Medium" pitchFamily="2" charset="0"/>
              </a:rPr>
              <a:t>Importanza delle caratteristiche del dataset </a:t>
            </a:r>
            <a:r>
              <a:rPr lang="it-IT" sz="2000" b="1" dirty="0" err="1">
                <a:latin typeface="Raleway Medium" pitchFamily="2" charset="0"/>
              </a:rPr>
              <a:t>Mushroom</a:t>
            </a:r>
            <a:r>
              <a:rPr lang="it-IT" sz="2000" b="1" dirty="0">
                <a:latin typeface="Raleway Medium" pitchFamily="2" charset="0"/>
              </a:rPr>
              <a:t> per ogni modello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6C937437-1996-74AB-50ED-BBAB97FA2D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60" y="1619250"/>
            <a:ext cx="3568019" cy="2378679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2DFC9FE-BA60-0339-F9F0-5905EE5926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561" y="2627023"/>
            <a:ext cx="3568019" cy="2378679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BCC6C186-AB82-E516-C0DE-CADE4ACD5F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561" y="137798"/>
            <a:ext cx="3568019" cy="237867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3F1256B-F6E4-425E-789C-8D2499822D52}"/>
              </a:ext>
            </a:extLst>
          </p:cNvPr>
          <p:cNvSpPr txBox="1"/>
          <p:nvPr/>
        </p:nvSpPr>
        <p:spPr>
          <a:xfrm>
            <a:off x="1272988" y="1200179"/>
            <a:ext cx="25235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/>
              <a:t>Eliminazione della colonna </a:t>
            </a:r>
            <a:r>
              <a:rPr lang="it-IT" sz="1050" dirty="0" err="1"/>
              <a:t>veil-type</a:t>
            </a:r>
            <a:endParaRPr lang="it-IT" sz="1050" dirty="0"/>
          </a:p>
        </p:txBody>
      </p:sp>
    </p:spTree>
    <p:extLst>
      <p:ext uri="{BB962C8B-B14F-4D97-AF65-F5344CB8AC3E}">
        <p14:creationId xmlns:p14="http://schemas.microsoft.com/office/powerpoint/2010/main" val="2057561100"/>
      </p:ext>
    </p:extLst>
  </p:cSld>
  <p:clrMapOvr>
    <a:masterClrMapping/>
  </p:clrMapOvr>
</p:sld>
</file>

<file path=ppt/theme/theme1.xml><?xml version="1.0" encoding="utf-8"?>
<a:theme xmlns:a="http://schemas.openxmlformats.org/drawingml/2006/main" name="Profit and Loss Statement Consulting by Slidesgo">
  <a:themeElements>
    <a:clrScheme name="Simple Light">
      <a:dk1>
        <a:srgbClr val="000000"/>
      </a:dk1>
      <a:lt1>
        <a:srgbClr val="E9E9E9"/>
      </a:lt1>
      <a:dk2>
        <a:srgbClr val="514DA2"/>
      </a:dk2>
      <a:lt2>
        <a:srgbClr val="C597BE"/>
      </a:lt2>
      <a:accent1>
        <a:srgbClr val="E7BFB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rofit and Loss Statement Consulting by Slidesgo">
  <a:themeElements>
    <a:clrScheme name="Simple Light">
      <a:dk1>
        <a:srgbClr val="000000"/>
      </a:dk1>
      <a:lt1>
        <a:srgbClr val="E9E9E9"/>
      </a:lt1>
      <a:dk2>
        <a:srgbClr val="514DA2"/>
      </a:dk2>
      <a:lt2>
        <a:srgbClr val="C597BE"/>
      </a:lt2>
      <a:accent1>
        <a:srgbClr val="E7BFB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rofit and Loss Statement Consulting by Slidesgo">
  <a:themeElements>
    <a:clrScheme name="Simple Light">
      <a:dk1>
        <a:srgbClr val="000000"/>
      </a:dk1>
      <a:lt1>
        <a:srgbClr val="E9E9E9"/>
      </a:lt1>
      <a:dk2>
        <a:srgbClr val="514DA2"/>
      </a:dk2>
      <a:lt2>
        <a:srgbClr val="C597BE"/>
      </a:lt2>
      <a:accent1>
        <a:srgbClr val="E7BFB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1689</TotalTime>
  <Words>1701</Words>
  <Application>Microsoft Macintosh PowerPoint</Application>
  <PresentationFormat>On-screen Show (16:9)</PresentationFormat>
  <Paragraphs>138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33</vt:i4>
      </vt:variant>
    </vt:vector>
  </HeadingPairs>
  <TitlesOfParts>
    <vt:vector size="50" baseType="lpstr">
      <vt:lpstr>Al Tarikh</vt:lpstr>
      <vt:lpstr>Arial</vt:lpstr>
      <vt:lpstr>Bahnschrift SemiLight</vt:lpstr>
      <vt:lpstr>Bookman Old Style</vt:lpstr>
      <vt:lpstr>Calibri</vt:lpstr>
      <vt:lpstr>Cambria Math</vt:lpstr>
      <vt:lpstr>Open Sans</vt:lpstr>
      <vt:lpstr>OpenSymbol</vt:lpstr>
      <vt:lpstr>Raleway</vt:lpstr>
      <vt:lpstr>Raleway Medium</vt:lpstr>
      <vt:lpstr>Raleway SemiBold</vt:lpstr>
      <vt:lpstr>Symbol</vt:lpstr>
      <vt:lpstr>Wingdings</vt:lpstr>
      <vt:lpstr>Profit and Loss Statement Consulting by Slidesgo</vt:lpstr>
      <vt:lpstr>Profit and Loss Statement Consulting by Slidesgo</vt:lpstr>
      <vt:lpstr>Profit and Loss Statement Consulting by Slidesgo</vt:lpstr>
      <vt:lpstr>Slidesgo Final Pages</vt:lpstr>
      <vt:lpstr>Algoritmi di classificazione</vt:lpstr>
      <vt:lpstr>Introduzione </vt:lpstr>
      <vt:lpstr>Basi Teoriche </vt:lpstr>
      <vt:lpstr>Basi Teoriche </vt:lpstr>
      <vt:lpstr>Basi Teoriche </vt:lpstr>
      <vt:lpstr>PowerPoint Presentation</vt:lpstr>
      <vt:lpstr>PowerPoint Presentation</vt:lpstr>
      <vt:lpstr>Descrizione Dataset Mushroom</vt:lpstr>
      <vt:lpstr>PowerPoint Presentation</vt:lpstr>
      <vt:lpstr>Descrizione Dataset Rice</vt:lpstr>
      <vt:lpstr>PowerPoint Presentation</vt:lpstr>
      <vt:lpstr>PowerPoint Presentation</vt:lpstr>
      <vt:lpstr>Divisione Training/Test e Scaling</vt:lpstr>
      <vt:lpstr>Algoritmi  e Implementazioni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Decision-tree Dataset Rice</vt:lpstr>
      <vt:lpstr>PowerPoint Presentation</vt:lpstr>
      <vt:lpstr>PowerPoint Presentation</vt:lpstr>
      <vt:lpstr>Analisi comparativa e conclusioni</vt:lpstr>
      <vt:lpstr>PowerPoint Presentation</vt:lpstr>
      <vt:lpstr>PowerPoint Presentation</vt:lpstr>
      <vt:lpstr>Considerazioni finali</vt:lpstr>
      <vt:lpstr>Considerazioni finali</vt:lpstr>
      <vt:lpstr>Considerazioni finali</vt:lpstr>
      <vt:lpstr>Fine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Matteo Migliaccio</cp:lastModifiedBy>
  <cp:revision>11</cp:revision>
  <dcterms:modified xsi:type="dcterms:W3CDTF">2026-02-12T16:23:43Z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2026-02-11T09:55:42Z</dcterms:created>
  <dc:creator>Unknown Creator</dc:creator>
  <dc:description/>
  <dc:language>en-US</dc:language>
  <cp:lastModifiedBy>Unknown Creator</cp:lastModifiedBy>
  <dcterms:modified xsi:type="dcterms:W3CDTF">2026-02-11T09:55:42Z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20</vt:r8>
  </property>
</Properties>
</file>